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69" r:id="rId5"/>
    <p:sldId id="266" r:id="rId6"/>
    <p:sldId id="258" r:id="rId7"/>
    <p:sldId id="259" r:id="rId8"/>
    <p:sldId id="260" r:id="rId9"/>
    <p:sldId id="261" r:id="rId10"/>
    <p:sldId id="265" r:id="rId11"/>
    <p:sldId id="267" r:id="rId12"/>
    <p:sldId id="262" r:id="rId13"/>
    <p:sldId id="263" r:id="rId14"/>
    <p:sldId id="264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0A4D"/>
    <a:srgbClr val="EEE9E5"/>
    <a:srgbClr val="CCBEAC"/>
    <a:srgbClr val="333333"/>
    <a:srgbClr val="876F53"/>
    <a:srgbClr val="1E3932"/>
    <a:srgbClr val="AA8A76"/>
    <a:srgbClr val="AB9375"/>
    <a:srgbClr val="F7F5F3"/>
    <a:srgbClr val="C400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75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2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D84D22-1225-42D1-EF6E-743C954C83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B45A0A-CA21-A943-E023-39E258296A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452B2C-E5A4-A174-F9D0-FE9BE6605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75D5B-7A65-45BC-9894-B52675778BFC}" type="datetimeFigureOut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B5D9B2-BAA2-7A92-1993-056EE9C07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DD9B1D-78EB-042A-713A-2F9F63A03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971E-8F10-4EEE-99A7-4847E5E82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894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7A3E9-887A-48B9-85B2-654FFB838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95318C4-0C20-8F2D-1A2B-289882F747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248AE-4372-90EE-B3B6-557B6EA26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75D5B-7A65-45BC-9894-B52675778BFC}" type="datetimeFigureOut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80E556-D9EC-B18A-88D6-A4AD799E5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62D24B-B820-214D-B976-F288BF1F4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971E-8F10-4EEE-99A7-4847E5E82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771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01D875C-1EDC-824F-1AB4-89C0DA7436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20B2E83-732A-B87A-CCB6-D43B3A4B7D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B0DCD5-C087-69A2-0094-B2ECA3012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75D5B-7A65-45BC-9894-B52675778BFC}" type="datetimeFigureOut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A59751-C1AE-CF43-E8AE-2C8F04033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19987A-3617-8156-9F93-1F9DE9674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971E-8F10-4EEE-99A7-4847E5E82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823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2E2AF-5219-DD57-39A9-2653303EB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6A838E-DE38-CDCB-519C-1368C485F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DB8866-3965-C945-7DF3-D50B2863E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75D5B-7A65-45BC-9894-B52675778BFC}" type="datetimeFigureOut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7C516-6176-EF30-734C-7572EA239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8E46B7-F764-7B7B-7336-CBEF174B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971E-8F10-4EEE-99A7-4847E5E82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554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6A6599-EFDC-0C3B-3B91-2EE36F520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CD3E00-2C23-DC25-DC5B-80B9F8D1A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E266C1-AA0F-570F-5D60-80A9B8576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75D5B-7A65-45BC-9894-B52675778BFC}" type="datetimeFigureOut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CB5B69-822A-8A23-7FC6-1ACB0B631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64A44E-DB9B-F18A-D434-9176C051E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971E-8F10-4EEE-99A7-4847E5E82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232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B479BC-7B6E-B65B-C3B3-7FA7584F5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3466FE-8FB3-D67E-007F-7BF26DE4C9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39029F-8950-9463-1496-3300771ECE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0DC4F5-DDB3-85F2-D6CF-AF2401F97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75D5B-7A65-45BC-9894-B52675778BFC}" type="datetimeFigureOut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6543C7-7E7F-EA60-D0D4-CE4DFC47D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D83EBA-8DFD-492F-8713-4EB305586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971E-8F10-4EEE-99A7-4847E5E82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122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278AAB-ED58-EE13-45F1-9A5CF60AD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F600D5-D268-3517-387C-99849C796C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D09F2D-1EB6-E487-E051-F0119E255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AD686C-9C40-F2B6-347E-5CCA6C49F2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1FEE811-3ED5-67E9-B08A-DC41288C8D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BA2E785-DB49-73B0-458C-573A98A1E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75D5B-7A65-45BC-9894-B52675778BFC}" type="datetimeFigureOut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2879472-600D-88BA-9FBB-C5D8B439F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98F76F-F5BF-B93E-45F4-C3826F24E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971E-8F10-4EEE-99A7-4847E5E82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9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86695-D9C1-ECCC-E45B-F8B14D2FF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37183B-F231-4360-4A52-DED619537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75D5B-7A65-45BC-9894-B52675778BFC}" type="datetimeFigureOut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71109DD-3DAB-57CE-2831-0C390B22F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2B14FE-58EF-7C8C-6C93-CE1C66A2A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971E-8F10-4EEE-99A7-4847E5E82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215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884E36-C323-B653-E576-C56916D2E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75D5B-7A65-45BC-9894-B52675778BFC}" type="datetimeFigureOut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26ED6ED-B752-74C3-11C7-766FF5C5C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A5AFA4-F7AA-5BCE-742B-5D78FC6AE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971E-8F10-4EEE-99A7-4847E5E82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882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77DF51-202C-7821-C4C7-9FAFCF82A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97E5D5-3CA1-1892-8103-420201652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FD84C-2195-B895-F0F5-20CC12D670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6E7E47-E8B7-5C0D-D5E6-B5637230D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75D5B-7A65-45BC-9894-B52675778BFC}" type="datetimeFigureOut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179435-BE08-67BA-69EE-989AF4A70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126D1B-7830-73AE-D669-FD4F386D7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971E-8F10-4EEE-99A7-4847E5E82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78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76511A-CBEC-31E0-2ED6-1C123C87A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E85C0D1-F19C-6180-A496-ECC9250707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4FB8B21-7708-0533-FFB0-2C4F4F6E22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94B774-048B-F5F3-2008-E40AE4DE9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75D5B-7A65-45BC-9894-B52675778BFC}" type="datetimeFigureOut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23BA63-73C1-55B4-B88F-0D57248AC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3383B0-9585-1E7F-7AFB-5413955E8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971E-8F10-4EEE-99A7-4847E5E82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670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1F8485E-EC84-8F12-3EDC-9E59440F2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0D2A1A-CF8F-A8BE-89EA-FB016A4FC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5AC37E-A50D-97A0-2DE7-80BE84C698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75D5B-7A65-45BC-9894-B52675778BFC}" type="datetimeFigureOut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37E425-780E-1212-817F-74ABC44578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2BFD70-DC46-3A77-3ABD-BBAE91448A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8971E-8F10-4EEE-99A7-4847E5E82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343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.w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9.wmf"/><Relationship Id="rId4" Type="http://schemas.openxmlformats.org/officeDocument/2006/relationships/oleObject" Target="../embeddings/oleObject4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1.wmf"/><Relationship Id="rId4" Type="http://schemas.openxmlformats.org/officeDocument/2006/relationships/oleObject" Target="../embeddings/oleObject6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EE9E5"/>
            </a:gs>
            <a:gs pos="100000">
              <a:srgbClr val="CCBEAC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6DB5105D-CD06-8413-DAE7-7F0E56267A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3331" y="5515636"/>
            <a:ext cx="1030514" cy="501242"/>
          </a:xfrm>
        </p:spPr>
        <p:txBody>
          <a:bodyPr/>
          <a:lstStyle/>
          <a:p>
            <a:pPr algn="l"/>
            <a:r>
              <a:rPr lang="ko-KR" altLang="en-US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박주희</a:t>
            </a:r>
          </a:p>
        </p:txBody>
      </p:sp>
      <p:sp>
        <p:nvSpPr>
          <p:cNvPr id="4" name="사각형: 둥근 한쪽 모서리 3">
            <a:extLst>
              <a:ext uri="{FF2B5EF4-FFF2-40B4-BE49-F238E27FC236}">
                <a16:creationId xmlns:a16="http://schemas.microsoft.com/office/drawing/2014/main" id="{A0384711-5364-E6D8-ADA5-AD4F5B18E329}"/>
              </a:ext>
            </a:extLst>
          </p:cNvPr>
          <p:cNvSpPr/>
          <p:nvPr/>
        </p:nvSpPr>
        <p:spPr>
          <a:xfrm>
            <a:off x="1648024" y="1717127"/>
            <a:ext cx="3586449" cy="574479"/>
          </a:xfrm>
          <a:prstGeom prst="round1Rect">
            <a:avLst>
              <a:gd name="adj" fmla="val 0"/>
            </a:avLst>
          </a:prstGeom>
          <a:solidFill>
            <a:srgbClr val="E80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ko-KR" altLang="en-US" sz="2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5298CA-C9C8-CF36-556D-DC29D35D88DC}"/>
              </a:ext>
            </a:extLst>
          </p:cNvPr>
          <p:cNvSpPr txBox="1"/>
          <p:nvPr/>
        </p:nvSpPr>
        <p:spPr>
          <a:xfrm>
            <a:off x="1869000" y="1758550"/>
            <a:ext cx="317106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Paul Bassett coffee</a:t>
            </a:r>
            <a:endParaRPr lang="ko-KR" altLang="en-US" sz="2600" dirty="0">
              <a:solidFill>
                <a:schemeClr val="bg1"/>
              </a:solidFill>
            </a:endParaRP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A3D14A96-C087-6EEC-42A1-DA1435DAB2FE}"/>
              </a:ext>
            </a:extLst>
          </p:cNvPr>
          <p:cNvSpPr txBox="1">
            <a:spLocks/>
          </p:cNvSpPr>
          <p:nvPr/>
        </p:nvSpPr>
        <p:spPr>
          <a:xfrm>
            <a:off x="1575760" y="973341"/>
            <a:ext cx="4963061" cy="300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000" dirty="0">
                <a:solidFill>
                  <a:srgbClr val="33333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[</a:t>
            </a:r>
            <a:r>
              <a:rPr lang="ko-KR" altLang="en-US" sz="1000" dirty="0">
                <a:solidFill>
                  <a:srgbClr val="33333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디지털디자인</a:t>
            </a:r>
            <a:r>
              <a:rPr lang="en-US" altLang="ko-KR" sz="1000" dirty="0">
                <a:solidFill>
                  <a:srgbClr val="33333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] </a:t>
            </a:r>
            <a:r>
              <a:rPr lang="ko-KR" altLang="en-US" sz="1000" dirty="0">
                <a:solidFill>
                  <a:srgbClr val="33333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반응형 </a:t>
            </a:r>
            <a:r>
              <a:rPr lang="en-US" altLang="ko-KR" sz="1000" dirty="0">
                <a:solidFill>
                  <a:srgbClr val="33333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UI/UX </a:t>
            </a:r>
            <a:r>
              <a:rPr lang="ko-KR" altLang="en-US" sz="1000" dirty="0">
                <a:solidFill>
                  <a:srgbClr val="33333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웹디자인 </a:t>
            </a:r>
            <a:r>
              <a:rPr lang="en-US" altLang="ko-KR" sz="1000" dirty="0">
                <a:solidFill>
                  <a:srgbClr val="33333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&amp; </a:t>
            </a:r>
            <a:r>
              <a:rPr lang="ko-KR" altLang="en-US" sz="1000" dirty="0" err="1">
                <a:solidFill>
                  <a:srgbClr val="33333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웹퍼블리셔</a:t>
            </a:r>
            <a:r>
              <a:rPr lang="ko-KR" altLang="en-US" sz="1000" dirty="0">
                <a:solidFill>
                  <a:srgbClr val="33333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000" dirty="0" err="1">
                <a:solidFill>
                  <a:srgbClr val="33333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웹콘텐츠</a:t>
            </a:r>
            <a:r>
              <a:rPr lang="ko-KR" altLang="en-US" sz="1000" dirty="0">
                <a:solidFill>
                  <a:srgbClr val="33333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개발자 양성과정 </a:t>
            </a:r>
            <a:r>
              <a:rPr lang="en-US" altLang="ko-KR" sz="1000" dirty="0">
                <a:solidFill>
                  <a:srgbClr val="33333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24-3</a:t>
            </a:r>
            <a:endParaRPr lang="ko-KR" altLang="en-US" sz="1000" dirty="0">
              <a:solidFill>
                <a:srgbClr val="33333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48942A-484E-BFD9-6F4F-FBC83E527889}"/>
              </a:ext>
            </a:extLst>
          </p:cNvPr>
          <p:cNvSpPr txBox="1"/>
          <p:nvPr/>
        </p:nvSpPr>
        <p:spPr>
          <a:xfrm>
            <a:off x="1575760" y="2553209"/>
            <a:ext cx="3486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E80A4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웹사이트 리디자인</a:t>
            </a:r>
            <a:endParaRPr lang="ko-KR" altLang="en-US" sz="3600" dirty="0">
              <a:solidFill>
                <a:srgbClr val="E80A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396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0496ACBA-F172-2CC3-1E91-A3C652007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440" y="997499"/>
            <a:ext cx="2324560" cy="1437229"/>
          </a:xfrm>
        </p:spPr>
        <p:txBody>
          <a:bodyPr rIns="360000" anchor="t">
            <a:noAutofit/>
          </a:bodyPr>
          <a:lstStyle/>
          <a:p>
            <a:pPr algn="r">
              <a:lnSpc>
                <a:spcPct val="100000"/>
              </a:lnSpc>
            </a:pPr>
            <a:r>
              <a:rPr lang="ko-KR" altLang="en-US" sz="4000" dirty="0">
                <a:solidFill>
                  <a:srgbClr val="33333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사용자</a:t>
            </a:r>
            <a:br>
              <a:rPr lang="en-US" altLang="ko-KR" sz="4000" dirty="0">
                <a:solidFill>
                  <a:srgbClr val="33333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r>
              <a:rPr lang="ko-KR" altLang="en-US" sz="4000" dirty="0">
                <a:solidFill>
                  <a:srgbClr val="33333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니즈</a:t>
            </a:r>
            <a:br>
              <a:rPr lang="en-US" altLang="ko-KR" sz="4000" dirty="0">
                <a:solidFill>
                  <a:srgbClr val="33333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r>
              <a:rPr lang="ko-KR" altLang="en-US" sz="4000" dirty="0">
                <a:solidFill>
                  <a:srgbClr val="33333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개선비교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45C37A-FA87-AB67-A931-8F81A61CCBF1}"/>
              </a:ext>
            </a:extLst>
          </p:cNvPr>
          <p:cNvSpPr txBox="1"/>
          <p:nvPr/>
        </p:nvSpPr>
        <p:spPr>
          <a:xfrm>
            <a:off x="1767294" y="15764"/>
            <a:ext cx="1112706" cy="981735"/>
          </a:xfrm>
          <a:prstGeom prst="rect">
            <a:avLst/>
          </a:prstGeom>
          <a:noFill/>
        </p:spPr>
        <p:txBody>
          <a:bodyPr wrap="square" tIns="468000" rIns="360000" bIns="108000" rtlCol="0">
            <a:spAutoFit/>
          </a:bodyPr>
          <a:lstStyle/>
          <a:p>
            <a:pPr algn="r"/>
            <a:r>
              <a:rPr lang="en-US" altLang="ko-KR" sz="2600" dirty="0">
                <a:solidFill>
                  <a:srgbClr val="E80A4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07</a:t>
            </a:r>
            <a:endParaRPr lang="ko-KR" altLang="en-US" sz="2600" dirty="0">
              <a:solidFill>
                <a:srgbClr val="E80A4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8B011A2-E846-48DC-F035-78B249827C67}"/>
              </a:ext>
            </a:extLst>
          </p:cNvPr>
          <p:cNvCxnSpPr>
            <a:cxnSpLocks/>
          </p:cNvCxnSpPr>
          <p:nvPr/>
        </p:nvCxnSpPr>
        <p:spPr>
          <a:xfrm>
            <a:off x="2880000" y="548999"/>
            <a:ext cx="0" cy="576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내용 개체 틀 8">
            <a:extLst>
              <a:ext uri="{FF2B5EF4-FFF2-40B4-BE49-F238E27FC236}">
                <a16:creationId xmlns:a16="http://schemas.microsoft.com/office/drawing/2014/main" id="{5ECB4B30-5C49-A2B6-394D-EC0221F904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87" y="5692096"/>
            <a:ext cx="880436" cy="616904"/>
          </a:xfr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3481FBC6-ED2E-C49B-A9EC-E8A7A21AF161}"/>
              </a:ext>
            </a:extLst>
          </p:cNvPr>
          <p:cNvGrpSpPr/>
          <p:nvPr/>
        </p:nvGrpSpPr>
        <p:grpSpPr>
          <a:xfrm>
            <a:off x="7870401" y="548999"/>
            <a:ext cx="3600000" cy="5760000"/>
            <a:chOff x="7794907" y="548999"/>
            <a:chExt cx="3600000" cy="5760000"/>
          </a:xfrm>
        </p:grpSpPr>
        <p:sp>
          <p:nvSpPr>
            <p:cNvPr id="33" name="사각형: 둥근 한쪽 모서리 32">
              <a:extLst>
                <a:ext uri="{FF2B5EF4-FFF2-40B4-BE49-F238E27FC236}">
                  <a16:creationId xmlns:a16="http://schemas.microsoft.com/office/drawing/2014/main" id="{6AA4A9A0-7A9C-E7C5-CAFD-D36D706EFDFA}"/>
                </a:ext>
              </a:extLst>
            </p:cNvPr>
            <p:cNvSpPr/>
            <p:nvPr/>
          </p:nvSpPr>
          <p:spPr>
            <a:xfrm>
              <a:off x="7794907" y="548999"/>
              <a:ext cx="3600000" cy="5760000"/>
            </a:xfrm>
            <a:prstGeom prst="round1Rect">
              <a:avLst>
                <a:gd name="adj" fmla="val 0"/>
              </a:avLst>
            </a:prstGeom>
            <a:solidFill>
              <a:srgbClr val="E80A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endPara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F0B4338-393E-5D2A-874C-97159248A0F8}"/>
                </a:ext>
              </a:extLst>
            </p:cNvPr>
            <p:cNvSpPr/>
            <p:nvPr/>
          </p:nvSpPr>
          <p:spPr>
            <a:xfrm>
              <a:off x="7974907" y="1267800"/>
              <a:ext cx="3240000" cy="48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674B65A-9C0E-33DD-FD6E-5FA85DCA586D}"/>
                </a:ext>
              </a:extLst>
            </p:cNvPr>
            <p:cNvSpPr txBox="1"/>
            <p:nvPr/>
          </p:nvSpPr>
          <p:spPr>
            <a:xfrm>
              <a:off x="7974907" y="1734902"/>
              <a:ext cx="3240000" cy="769441"/>
            </a:xfrm>
            <a:prstGeom prst="rect">
              <a:avLst/>
            </a:prstGeom>
            <a:noFill/>
          </p:spPr>
          <p:txBody>
            <a:bodyPr wrap="square" lIns="360000" rIns="360000" rtlCol="0">
              <a:spAutoFit/>
            </a:bodyPr>
            <a:lstStyle/>
            <a:p>
              <a:r>
                <a:rPr lang="ko-KR" altLang="en-US" sz="2200" dirty="0">
                  <a:solidFill>
                    <a:schemeClr val="bg2">
                      <a:lumMod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폴 </a:t>
              </a:r>
              <a:r>
                <a:rPr lang="ko-KR" altLang="en-US" sz="2200" dirty="0" err="1">
                  <a:solidFill>
                    <a:schemeClr val="bg2">
                      <a:lumMod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바셋의</a:t>
              </a:r>
              <a:r>
                <a:rPr lang="ko-KR" altLang="en-US" sz="2200" dirty="0">
                  <a:solidFill>
                    <a:schemeClr val="bg2">
                      <a:lumMod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 이미지에 맞는</a:t>
              </a:r>
              <a:endParaRPr lang="en-US" altLang="ko-KR" sz="2200" dirty="0">
                <a:solidFill>
                  <a:schemeClr val="bg2">
                    <a:lumMod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  <a:p>
              <a:r>
                <a:rPr lang="ko-KR" altLang="en-US" sz="2200" dirty="0">
                  <a:solidFill>
                    <a:schemeClr val="bg2">
                      <a:lumMod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세련된 분위기로 리디자인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2308806-3585-ED5B-1A85-E56BFE3191A8}"/>
                </a:ext>
              </a:extLst>
            </p:cNvPr>
            <p:cNvSpPr txBox="1"/>
            <p:nvPr/>
          </p:nvSpPr>
          <p:spPr>
            <a:xfrm>
              <a:off x="7974907" y="3159772"/>
              <a:ext cx="3240000" cy="1107996"/>
            </a:xfrm>
            <a:prstGeom prst="rect">
              <a:avLst/>
            </a:prstGeom>
            <a:noFill/>
          </p:spPr>
          <p:txBody>
            <a:bodyPr wrap="square" lIns="360000" rIns="360000" rtlCol="0">
              <a:spAutoFit/>
            </a:bodyPr>
            <a:lstStyle/>
            <a:p>
              <a:r>
                <a:rPr lang="ko-KR" altLang="en-US" sz="2200" dirty="0">
                  <a:solidFill>
                    <a:schemeClr val="bg2">
                      <a:lumMod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정돈된 </a:t>
              </a:r>
              <a:r>
                <a:rPr lang="ko-KR" altLang="en-US" sz="2200" dirty="0" err="1">
                  <a:solidFill>
                    <a:schemeClr val="bg2">
                      <a:lumMod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톤앤매너와</a:t>
              </a:r>
              <a:r>
                <a:rPr lang="ko-KR" altLang="en-US" sz="2200" dirty="0">
                  <a:solidFill>
                    <a:schemeClr val="bg2">
                      <a:lumMod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 필요한 정보만 넣어 사용자 편의성 증대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60768D-6036-9AB6-D6E7-280D5745136D}"/>
                </a:ext>
              </a:extLst>
            </p:cNvPr>
            <p:cNvSpPr txBox="1"/>
            <p:nvPr/>
          </p:nvSpPr>
          <p:spPr>
            <a:xfrm>
              <a:off x="7974907" y="4756559"/>
              <a:ext cx="3240000" cy="1107996"/>
            </a:xfrm>
            <a:prstGeom prst="rect">
              <a:avLst/>
            </a:prstGeom>
            <a:noFill/>
          </p:spPr>
          <p:txBody>
            <a:bodyPr wrap="square" lIns="360000" rIns="360000" rtlCol="0">
              <a:spAutoFit/>
            </a:bodyPr>
            <a:lstStyle/>
            <a:p>
              <a:r>
                <a:rPr lang="ko-KR" altLang="en-US" sz="2200" dirty="0">
                  <a:solidFill>
                    <a:schemeClr val="bg2">
                      <a:lumMod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직관적인 디자인과 간결한 링크 구조로 배치하여</a:t>
              </a:r>
              <a:endParaRPr lang="en-US" altLang="ko-KR" sz="2200" dirty="0">
                <a:solidFill>
                  <a:schemeClr val="bg2">
                    <a:lumMod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  <a:p>
              <a:r>
                <a:rPr lang="ko-KR" altLang="en-US" sz="2200" dirty="0">
                  <a:solidFill>
                    <a:schemeClr val="bg2">
                      <a:lumMod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쉽게 알아보고 이동하게 함</a:t>
              </a:r>
            </a:p>
          </p:txBody>
        </p:sp>
        <p:sp>
          <p:nvSpPr>
            <p:cNvPr id="34" name="제목 1">
              <a:extLst>
                <a:ext uri="{FF2B5EF4-FFF2-40B4-BE49-F238E27FC236}">
                  <a16:creationId xmlns:a16="http://schemas.microsoft.com/office/drawing/2014/main" id="{97C5CB4E-ABEF-367D-EEFC-63A692F871B8}"/>
                </a:ext>
              </a:extLst>
            </p:cNvPr>
            <p:cNvSpPr txBox="1">
              <a:spLocks/>
            </p:cNvSpPr>
            <p:nvPr/>
          </p:nvSpPr>
          <p:spPr>
            <a:xfrm>
              <a:off x="9111305" y="659916"/>
              <a:ext cx="967204" cy="550450"/>
            </a:xfrm>
            <a:prstGeom prst="rect">
              <a:avLst/>
            </a:prstGeom>
          </p:spPr>
          <p:txBody>
            <a:bodyPr vert="horz" lIns="0" tIns="45720" rIns="0" bIns="45720" rtlCol="0" anchor="t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ko-KR" altLang="en-US" sz="26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개선 후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0F549FF-1FED-EDD2-D984-264FC5676E30}"/>
                </a:ext>
              </a:extLst>
            </p:cNvPr>
            <p:cNvCxnSpPr>
              <a:cxnSpLocks/>
            </p:cNvCxnSpPr>
            <p:nvPr/>
          </p:nvCxnSpPr>
          <p:spPr>
            <a:xfrm>
              <a:off x="8334907" y="2891346"/>
              <a:ext cx="2520000" cy="0"/>
            </a:xfrm>
            <a:prstGeom prst="line">
              <a:avLst/>
            </a:prstGeom>
            <a:ln>
              <a:solidFill>
                <a:srgbClr val="CCBEAC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6FAAAD0D-AC4A-F1FD-421C-C765A2C12385}"/>
                </a:ext>
              </a:extLst>
            </p:cNvPr>
            <p:cNvCxnSpPr>
              <a:cxnSpLocks/>
            </p:cNvCxnSpPr>
            <p:nvPr/>
          </p:nvCxnSpPr>
          <p:spPr>
            <a:xfrm>
              <a:off x="8334907" y="4508057"/>
              <a:ext cx="2520000" cy="0"/>
            </a:xfrm>
            <a:prstGeom prst="line">
              <a:avLst/>
            </a:prstGeom>
            <a:ln>
              <a:solidFill>
                <a:srgbClr val="CCBEAC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DDF766C3-0E1A-19BF-6273-522EA14FC351}"/>
              </a:ext>
            </a:extLst>
          </p:cNvPr>
          <p:cNvGrpSpPr/>
          <p:nvPr/>
        </p:nvGrpSpPr>
        <p:grpSpPr>
          <a:xfrm>
            <a:off x="3601558" y="1333799"/>
            <a:ext cx="3815994" cy="4190400"/>
            <a:chOff x="3370796" y="1333799"/>
            <a:chExt cx="3815994" cy="4190400"/>
          </a:xfrm>
        </p:grpSpPr>
        <p:sp>
          <p:nvSpPr>
            <p:cNvPr id="32" name="사각형: 둥근 한쪽 모서리 31">
              <a:extLst>
                <a:ext uri="{FF2B5EF4-FFF2-40B4-BE49-F238E27FC236}">
                  <a16:creationId xmlns:a16="http://schemas.microsoft.com/office/drawing/2014/main" id="{BEDCD7F9-3332-6663-C338-AEF0FC60D177}"/>
                </a:ext>
              </a:extLst>
            </p:cNvPr>
            <p:cNvSpPr/>
            <p:nvPr/>
          </p:nvSpPr>
          <p:spPr>
            <a:xfrm>
              <a:off x="3370796" y="1333799"/>
              <a:ext cx="3600000" cy="4190400"/>
            </a:xfrm>
            <a:prstGeom prst="round1Rect">
              <a:avLst>
                <a:gd name="adj" fmla="val 0"/>
              </a:avLst>
            </a:prstGeom>
            <a:solidFill>
              <a:srgbClr val="CCBE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endPara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31" name="제목 1">
              <a:extLst>
                <a:ext uri="{FF2B5EF4-FFF2-40B4-BE49-F238E27FC236}">
                  <a16:creationId xmlns:a16="http://schemas.microsoft.com/office/drawing/2014/main" id="{5A9E4B10-D776-07CF-3C50-4F7EE33BEC85}"/>
                </a:ext>
              </a:extLst>
            </p:cNvPr>
            <p:cNvSpPr txBox="1">
              <a:spLocks/>
            </p:cNvSpPr>
            <p:nvPr/>
          </p:nvSpPr>
          <p:spPr>
            <a:xfrm>
              <a:off x="4687194" y="1481196"/>
              <a:ext cx="967204" cy="550450"/>
            </a:xfrm>
            <a:prstGeom prst="rect">
              <a:avLst/>
            </a:prstGeom>
          </p:spPr>
          <p:txBody>
            <a:bodyPr vert="horz" lIns="0" tIns="45720" rIns="0" bIns="45720" rtlCol="0" anchor="t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ko-KR" altLang="en-US" sz="2600" dirty="0">
                  <a:solidFill>
                    <a:srgbClr val="333333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개선 전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B529B32-CD18-E07E-6C1C-50AB5CDA52E6}"/>
                </a:ext>
              </a:extLst>
            </p:cNvPr>
            <p:cNvSpPr/>
            <p:nvPr/>
          </p:nvSpPr>
          <p:spPr>
            <a:xfrm>
              <a:off x="3550796" y="2104233"/>
              <a:ext cx="3240000" cy="324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8E8ADB-EAED-24A3-BB75-F00EC6A595A7}"/>
                </a:ext>
              </a:extLst>
            </p:cNvPr>
            <p:cNvSpPr txBox="1"/>
            <p:nvPr/>
          </p:nvSpPr>
          <p:spPr>
            <a:xfrm>
              <a:off x="3550056" y="2326530"/>
              <a:ext cx="3240000" cy="646331"/>
            </a:xfrm>
            <a:prstGeom prst="rect">
              <a:avLst/>
            </a:prstGeom>
            <a:noFill/>
          </p:spPr>
          <p:txBody>
            <a:bodyPr wrap="square" lIns="360000" rIns="360000" rtlCol="0">
              <a:spAutoFit/>
            </a:bodyPr>
            <a:lstStyle/>
            <a:p>
              <a:r>
                <a:rPr lang="ko-KR" altLang="en-US" dirty="0">
                  <a:latin typeface="프리젠테이션 2 ExtraLight" pitchFamily="2" charset="-127"/>
                  <a:ea typeface="프리젠테이션 2 ExtraLight" pitchFamily="2" charset="-127"/>
                </a:rPr>
                <a:t>브랜드 아이덴티티가 </a:t>
              </a:r>
              <a:r>
                <a:rPr lang="ko-KR" altLang="en-US" dirty="0" err="1">
                  <a:latin typeface="프리젠테이션 2 ExtraLight" pitchFamily="2" charset="-127"/>
                  <a:ea typeface="프리젠테이션 2 ExtraLight" pitchFamily="2" charset="-127"/>
                </a:rPr>
                <a:t>안느껴지고</a:t>
              </a:r>
              <a:endParaRPr lang="en-US" altLang="ko-KR" dirty="0">
                <a:latin typeface="프리젠테이션 2 ExtraLight" pitchFamily="2" charset="-127"/>
                <a:ea typeface="프리젠테이션 2 ExtraLight" pitchFamily="2" charset="-127"/>
              </a:endParaRPr>
            </a:p>
            <a:p>
              <a:r>
                <a:rPr lang="ko-KR" altLang="en-US" dirty="0">
                  <a:latin typeface="프리젠테이션 2 ExtraLight" pitchFamily="2" charset="-127"/>
                  <a:ea typeface="프리젠테이션 2 ExtraLight" pitchFamily="2" charset="-127"/>
                </a:rPr>
                <a:t>방치된 듯한 홈페이지 디자인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860AED-7A6E-7286-9FD3-D90D01CE8959}"/>
                </a:ext>
              </a:extLst>
            </p:cNvPr>
            <p:cNvSpPr txBox="1"/>
            <p:nvPr/>
          </p:nvSpPr>
          <p:spPr>
            <a:xfrm>
              <a:off x="3550055" y="3411379"/>
              <a:ext cx="3240000" cy="646331"/>
            </a:xfrm>
            <a:prstGeom prst="rect">
              <a:avLst/>
            </a:prstGeom>
            <a:noFill/>
          </p:spPr>
          <p:txBody>
            <a:bodyPr wrap="square" lIns="360000" rIns="360000" rtlCol="0">
              <a:spAutoFit/>
            </a:bodyPr>
            <a:lstStyle/>
            <a:p>
              <a:r>
                <a:rPr lang="ko-KR" altLang="en-US" dirty="0">
                  <a:latin typeface="프리젠테이션 2 ExtraLight" pitchFamily="2" charset="-127"/>
                  <a:ea typeface="프리젠테이션 2 ExtraLight" pitchFamily="2" charset="-127"/>
                </a:rPr>
                <a:t>전체적으로 정돈되지 않아</a:t>
              </a:r>
              <a:endParaRPr lang="en-US" altLang="ko-KR" dirty="0">
                <a:latin typeface="프리젠테이션 2 ExtraLight" pitchFamily="2" charset="-127"/>
                <a:ea typeface="프리젠테이션 2 ExtraLight" pitchFamily="2" charset="-127"/>
              </a:endParaRPr>
            </a:p>
            <a:p>
              <a:r>
                <a:rPr lang="ko-KR" altLang="en-US" dirty="0">
                  <a:latin typeface="프리젠테이션 2 ExtraLight" pitchFamily="2" charset="-127"/>
                  <a:ea typeface="프리젠테이션 2 ExtraLight" pitchFamily="2" charset="-127"/>
                </a:rPr>
                <a:t>집중력이 흐려짐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CD0AE0-6969-6FB2-2C77-49CC8FF361E7}"/>
                </a:ext>
              </a:extLst>
            </p:cNvPr>
            <p:cNvSpPr txBox="1"/>
            <p:nvPr/>
          </p:nvSpPr>
          <p:spPr>
            <a:xfrm>
              <a:off x="3550054" y="4490805"/>
              <a:ext cx="3240000" cy="646331"/>
            </a:xfrm>
            <a:prstGeom prst="rect">
              <a:avLst/>
            </a:prstGeom>
            <a:noFill/>
          </p:spPr>
          <p:txBody>
            <a:bodyPr wrap="square" lIns="360000" rIns="360000" rtlCol="0">
              <a:spAutoFit/>
            </a:bodyPr>
            <a:lstStyle/>
            <a:p>
              <a:r>
                <a:rPr lang="ko-KR" altLang="en-US" dirty="0">
                  <a:latin typeface="프리젠테이션 2 ExtraLight" pitchFamily="2" charset="-127"/>
                  <a:ea typeface="프리젠테이션 2 ExtraLight" pitchFamily="2" charset="-127"/>
                </a:rPr>
                <a:t>원하는 정보를 확인하기 위해서는</a:t>
              </a:r>
              <a:endParaRPr lang="en-US" altLang="ko-KR" dirty="0">
                <a:latin typeface="프리젠테이션 2 ExtraLight" pitchFamily="2" charset="-127"/>
                <a:ea typeface="프리젠테이션 2 ExtraLight" pitchFamily="2" charset="-127"/>
              </a:endParaRPr>
            </a:p>
            <a:p>
              <a:r>
                <a:rPr lang="ko-KR" altLang="en-US" dirty="0">
                  <a:latin typeface="프리젠테이션 2 ExtraLight" pitchFamily="2" charset="-127"/>
                  <a:ea typeface="프리젠테이션 2 ExtraLight" pitchFamily="2" charset="-127"/>
                </a:rPr>
                <a:t>불필요한 스크롤과 클릭이 많음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583699F-2BC6-77AD-DCBC-757F35A762DB}"/>
                </a:ext>
              </a:extLst>
            </p:cNvPr>
            <p:cNvCxnSpPr>
              <a:cxnSpLocks/>
            </p:cNvCxnSpPr>
            <p:nvPr/>
          </p:nvCxnSpPr>
          <p:spPr>
            <a:xfrm>
              <a:off x="3931772" y="3187520"/>
              <a:ext cx="2520000" cy="0"/>
            </a:xfrm>
            <a:prstGeom prst="line">
              <a:avLst/>
            </a:prstGeom>
            <a:ln>
              <a:solidFill>
                <a:srgbClr val="CCBEAC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47E5902-07EC-CC5A-126D-6B44703197CF}"/>
                </a:ext>
              </a:extLst>
            </p:cNvPr>
            <p:cNvCxnSpPr>
              <a:cxnSpLocks/>
            </p:cNvCxnSpPr>
            <p:nvPr/>
          </p:nvCxnSpPr>
          <p:spPr>
            <a:xfrm>
              <a:off x="3931772" y="4285485"/>
              <a:ext cx="2520000" cy="0"/>
            </a:xfrm>
            <a:prstGeom prst="line">
              <a:avLst/>
            </a:prstGeom>
            <a:ln>
              <a:solidFill>
                <a:srgbClr val="CCBEAC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각 삼각형 43">
              <a:extLst>
                <a:ext uri="{FF2B5EF4-FFF2-40B4-BE49-F238E27FC236}">
                  <a16:creationId xmlns:a16="http://schemas.microsoft.com/office/drawing/2014/main" id="{A6F5BE41-B236-D5FC-C5EB-F03A01B8C19E}"/>
                </a:ext>
              </a:extLst>
            </p:cNvPr>
            <p:cNvSpPr/>
            <p:nvPr/>
          </p:nvSpPr>
          <p:spPr>
            <a:xfrm rot="13500000">
              <a:off x="6738290" y="3204749"/>
              <a:ext cx="448500" cy="448500"/>
            </a:xfrm>
            <a:prstGeom prst="rtTriangle">
              <a:avLst/>
            </a:prstGeom>
            <a:solidFill>
              <a:srgbClr val="CCBE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4652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D3F277-75EA-D7AF-F973-791A2DB72C0C}"/>
              </a:ext>
            </a:extLst>
          </p:cNvPr>
          <p:cNvSpPr txBox="1"/>
          <p:nvPr/>
        </p:nvSpPr>
        <p:spPr>
          <a:xfrm>
            <a:off x="1767291" y="15764"/>
            <a:ext cx="1112706" cy="945383"/>
          </a:xfrm>
          <a:prstGeom prst="rect">
            <a:avLst/>
          </a:prstGeom>
          <a:noFill/>
        </p:spPr>
        <p:txBody>
          <a:bodyPr wrap="square" tIns="468000" rIns="360000" bIns="72000" rtlCol="0" anchor="t">
            <a:spAutoFit/>
          </a:bodyPr>
          <a:lstStyle/>
          <a:p>
            <a:pPr algn="r"/>
            <a:r>
              <a:rPr lang="en-US" altLang="ko-KR" sz="2600" dirty="0">
                <a:solidFill>
                  <a:srgbClr val="E80A4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08</a:t>
            </a:r>
            <a:endParaRPr lang="ko-KR" altLang="en-US" sz="2600" dirty="0">
              <a:solidFill>
                <a:srgbClr val="E80A4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BE06273-EEAE-4317-8750-BF8B8B27BFEC}"/>
              </a:ext>
            </a:extLst>
          </p:cNvPr>
          <p:cNvCxnSpPr>
            <a:cxnSpLocks/>
          </p:cNvCxnSpPr>
          <p:nvPr/>
        </p:nvCxnSpPr>
        <p:spPr>
          <a:xfrm>
            <a:off x="2880000" y="549000"/>
            <a:ext cx="0" cy="576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7D1B6AFF-EC9D-B13E-4ABB-8057EA66EFF4}"/>
              </a:ext>
            </a:extLst>
          </p:cNvPr>
          <p:cNvSpPr txBox="1">
            <a:spLocks/>
          </p:cNvSpPr>
          <p:nvPr/>
        </p:nvSpPr>
        <p:spPr>
          <a:xfrm>
            <a:off x="555440" y="997499"/>
            <a:ext cx="2324560" cy="1437229"/>
          </a:xfrm>
          <a:prstGeom prst="rect">
            <a:avLst/>
          </a:prstGeom>
        </p:spPr>
        <p:txBody>
          <a:bodyPr vert="horz" lIns="91440" tIns="45720" rIns="36000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ko-KR" altLang="en-US" sz="4000" dirty="0">
                <a:solidFill>
                  <a:srgbClr val="33333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홈페이지</a:t>
            </a:r>
            <a:endParaRPr lang="en-US" altLang="ko-KR" sz="4000" dirty="0">
              <a:solidFill>
                <a:srgbClr val="33333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r">
              <a:lnSpc>
                <a:spcPct val="100000"/>
              </a:lnSpc>
            </a:pPr>
            <a:r>
              <a:rPr lang="ko-KR" altLang="en-US" sz="4000" dirty="0">
                <a:solidFill>
                  <a:srgbClr val="33333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문제점</a:t>
            </a:r>
          </a:p>
        </p:txBody>
      </p:sp>
      <p:sp>
        <p:nvSpPr>
          <p:cNvPr id="12" name="사각형: 둥근 한쪽 모서리 11">
            <a:extLst>
              <a:ext uri="{FF2B5EF4-FFF2-40B4-BE49-F238E27FC236}">
                <a16:creationId xmlns:a16="http://schemas.microsoft.com/office/drawing/2014/main" id="{CF6D9AEA-4958-D410-F1BE-0799F3ADDF94}"/>
              </a:ext>
            </a:extLst>
          </p:cNvPr>
          <p:cNvSpPr/>
          <p:nvPr/>
        </p:nvSpPr>
        <p:spPr>
          <a:xfrm>
            <a:off x="3243558" y="549000"/>
            <a:ext cx="4891149" cy="574479"/>
          </a:xfrm>
          <a:prstGeom prst="round1Rect">
            <a:avLst>
              <a:gd name="adj" fmla="val 0"/>
            </a:avLst>
          </a:prstGeom>
          <a:solidFill>
            <a:srgbClr val="E80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ko-KR" altLang="en-US" sz="2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45F4E5-C4C5-A050-B0EE-2B9828426EA1}"/>
              </a:ext>
            </a:extLst>
          </p:cNvPr>
          <p:cNvSpPr txBox="1"/>
          <p:nvPr/>
        </p:nvSpPr>
        <p:spPr>
          <a:xfrm>
            <a:off x="3464535" y="590423"/>
            <a:ext cx="450155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내가 알던 고급 커피 브랜드 맞아</a:t>
            </a:r>
            <a:r>
              <a:rPr lang="en-US" altLang="ko-KR" sz="2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?</a:t>
            </a:r>
            <a:endParaRPr lang="ko-KR" altLang="en-US" sz="2600" dirty="0">
              <a:solidFill>
                <a:schemeClr val="bg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8C8C57F-4527-24D2-AB49-3AFD4C0E5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939" y="1500996"/>
            <a:ext cx="5015847" cy="480162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64E0284-0770-908E-C3DE-1144C4B91026}"/>
              </a:ext>
            </a:extLst>
          </p:cNvPr>
          <p:cNvSpPr/>
          <p:nvPr/>
        </p:nvSpPr>
        <p:spPr>
          <a:xfrm>
            <a:off x="6800178" y="1500996"/>
            <a:ext cx="5015842" cy="4801628"/>
          </a:xfrm>
          <a:prstGeom prst="rect">
            <a:avLst/>
          </a:prstGeom>
          <a:noFill/>
          <a:ln w="38100">
            <a:solidFill>
              <a:srgbClr val="876F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885B33-8551-F785-82C1-CCE29EFFF30D}"/>
              </a:ext>
            </a:extLst>
          </p:cNvPr>
          <p:cNvSpPr txBox="1"/>
          <p:nvPr/>
        </p:nvSpPr>
        <p:spPr>
          <a:xfrm>
            <a:off x="3243557" y="1385081"/>
            <a:ext cx="3523627" cy="37766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dirty="0">
                <a:solidFill>
                  <a:srgbClr val="E80A4D"/>
                </a:solidFill>
                <a:latin typeface="프리젠테이션 5 Medium" pitchFamily="2" charset="-127"/>
                <a:ea typeface="프리젠테이션 5 Medium" pitchFamily="2" charset="-127"/>
              </a:rPr>
              <a:t>·   </a:t>
            </a:r>
            <a:r>
              <a:rPr lang="ko-KR" altLang="en-US" dirty="0">
                <a:solidFill>
                  <a:srgbClr val="E80A4D"/>
                </a:solidFill>
                <a:latin typeface="프리젠테이션 5 Medium" pitchFamily="2" charset="-127"/>
                <a:ea typeface="프리젠테이션 5 Medium" pitchFamily="2" charset="-127"/>
              </a:rPr>
              <a:t>홈페이지 완성도 부족</a:t>
            </a:r>
            <a:endParaRPr lang="en-US" altLang="ko-KR" dirty="0">
              <a:solidFill>
                <a:srgbClr val="E80A4D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05C3B1-F052-2808-F887-13304D4191C4}"/>
              </a:ext>
            </a:extLst>
          </p:cNvPr>
          <p:cNvSpPr txBox="1"/>
          <p:nvPr/>
        </p:nvSpPr>
        <p:spPr>
          <a:xfrm>
            <a:off x="3455221" y="1762748"/>
            <a:ext cx="3338339" cy="1497333"/>
          </a:xfrm>
          <a:prstGeom prst="rect">
            <a:avLst/>
          </a:prstGeom>
          <a:noFill/>
        </p:spPr>
        <p:txBody>
          <a:bodyPr wrap="square" lIns="0" rIns="18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메인에서 확인할 수 있는 정보가 거의 없음</a:t>
            </a:r>
            <a:endParaRPr lang="en-US" altLang="ko-KR" dirty="0">
              <a:solidFill>
                <a:srgbClr val="333333"/>
              </a:solidFill>
              <a:latin typeface="프리젠테이션 2 ExtraLight" pitchFamily="2" charset="-127"/>
              <a:ea typeface="프리젠테이션 2 ExtraLight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디자인도 트렌드에 맞지 않고</a:t>
            </a:r>
            <a:r>
              <a:rPr lang="en-US" altLang="ko-KR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불필요한 요소</a:t>
            </a:r>
            <a:r>
              <a:rPr lang="en-US" altLang="ko-KR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(</a:t>
            </a: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사이드바</a:t>
            </a:r>
            <a:r>
              <a:rPr lang="en-US" altLang="ko-KR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)</a:t>
            </a: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가 많고 정작 필요한 것은 찾아보기 힘듦</a:t>
            </a:r>
            <a:endParaRPr lang="ko-KR" altLang="en-US" dirty="0">
              <a:solidFill>
                <a:srgbClr val="333333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23E618-B2FC-31DC-48AF-ACE143608245}"/>
              </a:ext>
            </a:extLst>
          </p:cNvPr>
          <p:cNvSpPr txBox="1"/>
          <p:nvPr/>
        </p:nvSpPr>
        <p:spPr>
          <a:xfrm>
            <a:off x="3243557" y="3448914"/>
            <a:ext cx="3523627" cy="37766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dirty="0">
                <a:solidFill>
                  <a:srgbClr val="E80A4D"/>
                </a:solidFill>
                <a:latin typeface="프리젠테이션 5 Medium" pitchFamily="2" charset="-127"/>
                <a:ea typeface="프리젠테이션 5 Medium" pitchFamily="2" charset="-127"/>
              </a:rPr>
              <a:t>·   </a:t>
            </a:r>
            <a:r>
              <a:rPr lang="ko-KR" altLang="en-US" dirty="0">
                <a:solidFill>
                  <a:srgbClr val="E80A4D"/>
                </a:solidFill>
                <a:latin typeface="프리젠테이션 5 Medium" pitchFamily="2" charset="-127"/>
                <a:ea typeface="프리젠테이션 5 Medium" pitchFamily="2" charset="-127"/>
              </a:rPr>
              <a:t>번거로운 링크 구조와 스크롤</a:t>
            </a:r>
            <a:endParaRPr lang="en-US" altLang="ko-KR" dirty="0">
              <a:solidFill>
                <a:srgbClr val="E80A4D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C7324D-2C66-8291-1DA0-1AEB5C76D4F5}"/>
              </a:ext>
            </a:extLst>
          </p:cNvPr>
          <p:cNvSpPr txBox="1"/>
          <p:nvPr/>
        </p:nvSpPr>
        <p:spPr>
          <a:xfrm>
            <a:off x="3455221" y="3826581"/>
            <a:ext cx="3338339" cy="1393458"/>
          </a:xfrm>
          <a:prstGeom prst="rect">
            <a:avLst/>
          </a:prstGeom>
          <a:noFill/>
        </p:spPr>
        <p:txBody>
          <a:bodyPr wrap="square" lIns="0" rIns="180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스크롤 화면 전환의 속도가 매우 느리고</a:t>
            </a:r>
            <a:r>
              <a:rPr lang="en-US" altLang="ko-KR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메인에서 바로 확인이 가능한 정보가 거의 </a:t>
            </a:r>
            <a:r>
              <a:rPr lang="ko-KR" altLang="en-US" dirty="0" err="1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없다보니</a:t>
            </a: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 추가로 찾아서 카테고리에 </a:t>
            </a:r>
            <a:r>
              <a:rPr lang="ko-KR" altLang="en-US" dirty="0" err="1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진입해야하는</a:t>
            </a: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 번거로움이 있음</a:t>
            </a:r>
            <a:endParaRPr lang="ko-KR" altLang="en-US" dirty="0">
              <a:solidFill>
                <a:srgbClr val="333333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27FCB6-087D-ACF8-BFC1-792F146B8638}"/>
              </a:ext>
            </a:extLst>
          </p:cNvPr>
          <p:cNvSpPr txBox="1"/>
          <p:nvPr/>
        </p:nvSpPr>
        <p:spPr>
          <a:xfrm>
            <a:off x="3246488" y="5359777"/>
            <a:ext cx="3523627" cy="37766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dirty="0">
                <a:solidFill>
                  <a:srgbClr val="E80A4D"/>
                </a:solidFill>
                <a:latin typeface="프리젠테이션 5 Medium" pitchFamily="2" charset="-127"/>
                <a:ea typeface="프리젠테이션 5 Medium" pitchFamily="2" charset="-127"/>
              </a:rPr>
              <a:t>·   </a:t>
            </a:r>
            <a:r>
              <a:rPr lang="ko-KR" altLang="en-US" dirty="0">
                <a:solidFill>
                  <a:srgbClr val="E80A4D"/>
                </a:solidFill>
                <a:latin typeface="프리젠테이션 5 Medium" pitchFamily="2" charset="-127"/>
                <a:ea typeface="프리젠테이션 5 Medium" pitchFamily="2" charset="-127"/>
              </a:rPr>
              <a:t>떨어지는 안정성</a:t>
            </a:r>
            <a:endParaRPr lang="en-US" altLang="ko-KR" dirty="0">
              <a:solidFill>
                <a:srgbClr val="E80A4D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085924-AE9B-F3E8-511A-431CD7683826}"/>
              </a:ext>
            </a:extLst>
          </p:cNvPr>
          <p:cNvSpPr txBox="1"/>
          <p:nvPr/>
        </p:nvSpPr>
        <p:spPr>
          <a:xfrm>
            <a:off x="3458152" y="5737444"/>
            <a:ext cx="3338339" cy="396262"/>
          </a:xfrm>
          <a:prstGeom prst="rect">
            <a:avLst/>
          </a:prstGeom>
          <a:noFill/>
        </p:spPr>
        <p:txBody>
          <a:bodyPr wrap="square" lIns="0" rIns="180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오류가 잦음</a:t>
            </a:r>
            <a:endParaRPr lang="ko-KR" altLang="en-US" dirty="0">
              <a:solidFill>
                <a:srgbClr val="333333"/>
              </a:solidFill>
            </a:endParaRPr>
          </a:p>
        </p:txBody>
      </p:sp>
      <p:pic>
        <p:nvPicPr>
          <p:cNvPr id="2" name="내용 개체 틀 8">
            <a:extLst>
              <a:ext uri="{FF2B5EF4-FFF2-40B4-BE49-F238E27FC236}">
                <a16:creationId xmlns:a16="http://schemas.microsoft.com/office/drawing/2014/main" id="{7CF5E32B-B7FD-20CA-F965-D40E8AFBE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87" y="5692096"/>
            <a:ext cx="880436" cy="616904"/>
          </a:xfrm>
        </p:spPr>
      </p:pic>
    </p:spTree>
    <p:extLst>
      <p:ext uri="{BB962C8B-B14F-4D97-AF65-F5344CB8AC3E}">
        <p14:creationId xmlns:p14="http://schemas.microsoft.com/office/powerpoint/2010/main" val="4018880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BFC5109-EC25-F9AF-D142-EF7BF93AD23E}"/>
              </a:ext>
            </a:extLst>
          </p:cNvPr>
          <p:cNvSpPr txBox="1"/>
          <p:nvPr/>
        </p:nvSpPr>
        <p:spPr>
          <a:xfrm>
            <a:off x="1767291" y="15764"/>
            <a:ext cx="1112706" cy="945383"/>
          </a:xfrm>
          <a:prstGeom prst="rect">
            <a:avLst/>
          </a:prstGeom>
          <a:noFill/>
        </p:spPr>
        <p:txBody>
          <a:bodyPr wrap="square" tIns="468000" rIns="360000" bIns="72000" rtlCol="0" anchor="t">
            <a:spAutoFit/>
          </a:bodyPr>
          <a:lstStyle/>
          <a:p>
            <a:pPr algn="r"/>
            <a:r>
              <a:rPr lang="en-US" altLang="ko-KR" sz="2600" dirty="0">
                <a:solidFill>
                  <a:srgbClr val="E80A4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09</a:t>
            </a:r>
            <a:endParaRPr lang="ko-KR" altLang="en-US" sz="2600" dirty="0">
              <a:solidFill>
                <a:srgbClr val="E80A4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4B61121-9EAE-0396-207D-CDE4ACA4E4AF}"/>
              </a:ext>
            </a:extLst>
          </p:cNvPr>
          <p:cNvCxnSpPr>
            <a:cxnSpLocks/>
          </p:cNvCxnSpPr>
          <p:nvPr/>
        </p:nvCxnSpPr>
        <p:spPr>
          <a:xfrm>
            <a:off x="2880000" y="549000"/>
            <a:ext cx="0" cy="576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FA1EA7B7-9420-102D-A36F-ABAF6BEB604F}"/>
              </a:ext>
            </a:extLst>
          </p:cNvPr>
          <p:cNvSpPr txBox="1">
            <a:spLocks/>
          </p:cNvSpPr>
          <p:nvPr/>
        </p:nvSpPr>
        <p:spPr>
          <a:xfrm>
            <a:off x="555440" y="997499"/>
            <a:ext cx="2324560" cy="1437229"/>
          </a:xfrm>
          <a:prstGeom prst="rect">
            <a:avLst/>
          </a:prstGeom>
        </p:spPr>
        <p:txBody>
          <a:bodyPr vert="horz" lIns="91440" tIns="45720" rIns="36000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ko-KR" altLang="en-US" sz="4000" dirty="0">
                <a:solidFill>
                  <a:srgbClr val="33333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경쟁사</a:t>
            </a:r>
            <a:endParaRPr lang="en-US" altLang="ko-KR" sz="4000" dirty="0">
              <a:solidFill>
                <a:srgbClr val="33333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r">
              <a:lnSpc>
                <a:spcPct val="100000"/>
              </a:lnSpc>
            </a:pPr>
            <a:r>
              <a:rPr lang="ko-KR" altLang="en-US" sz="4000" dirty="0">
                <a:solidFill>
                  <a:srgbClr val="33333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홈페이지</a:t>
            </a:r>
            <a:endParaRPr lang="en-US" altLang="ko-KR" sz="4000" dirty="0">
              <a:solidFill>
                <a:srgbClr val="33333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r">
              <a:lnSpc>
                <a:spcPct val="100000"/>
              </a:lnSpc>
            </a:pPr>
            <a:r>
              <a:rPr lang="ko-KR" altLang="en-US" sz="4000" dirty="0">
                <a:solidFill>
                  <a:srgbClr val="33333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비교</a:t>
            </a:r>
          </a:p>
        </p:txBody>
      </p:sp>
      <p:sp>
        <p:nvSpPr>
          <p:cNvPr id="11" name="사각형: 둥근 한쪽 모서리 10">
            <a:extLst>
              <a:ext uri="{FF2B5EF4-FFF2-40B4-BE49-F238E27FC236}">
                <a16:creationId xmlns:a16="http://schemas.microsoft.com/office/drawing/2014/main" id="{24F3B2F6-6ED9-4559-B5A8-DD1DD4353433}"/>
              </a:ext>
            </a:extLst>
          </p:cNvPr>
          <p:cNvSpPr/>
          <p:nvPr/>
        </p:nvSpPr>
        <p:spPr>
          <a:xfrm>
            <a:off x="3243559" y="549000"/>
            <a:ext cx="5382648" cy="574479"/>
          </a:xfrm>
          <a:prstGeom prst="round1Rect">
            <a:avLst>
              <a:gd name="adj" fmla="val 0"/>
            </a:avLst>
          </a:prstGeom>
          <a:solidFill>
            <a:srgbClr val="E80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ko-KR" altLang="en-US" sz="2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2132EE-EAFA-F1C8-A30D-91D9FD83F96E}"/>
              </a:ext>
            </a:extLst>
          </p:cNvPr>
          <p:cNvSpPr txBox="1"/>
          <p:nvPr/>
        </p:nvSpPr>
        <p:spPr>
          <a:xfrm>
            <a:off x="3442501" y="590423"/>
            <a:ext cx="503695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스타벅스 홈페이지를 참고한 개선방안</a:t>
            </a:r>
            <a:endParaRPr lang="ko-KR" altLang="en-US" sz="2600" dirty="0">
              <a:solidFill>
                <a:schemeClr val="bg1"/>
              </a:solidFill>
            </a:endParaRPr>
          </a:p>
        </p:txBody>
      </p:sp>
      <p:graphicFrame>
        <p:nvGraphicFramePr>
          <p:cNvPr id="13" name="개체 12">
            <a:extLst>
              <a:ext uri="{FF2B5EF4-FFF2-40B4-BE49-F238E27FC236}">
                <a16:creationId xmlns:a16="http://schemas.microsoft.com/office/drawing/2014/main" id="{E376BEC0-98C7-BA40-0A61-40675FE8A4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28684" y="2148778"/>
          <a:ext cx="4504216" cy="2168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888760" imgH="4279320" progId="">
                  <p:embed/>
                </p:oleObj>
              </mc:Choice>
              <mc:Fallback>
                <p:oleObj r:id="rId2" imgW="8888760" imgH="4279320" progId="">
                  <p:embed/>
                  <p:pic>
                    <p:nvPicPr>
                      <p:cNvPr id="13" name="개체 12">
                        <a:extLst>
                          <a:ext uri="{FF2B5EF4-FFF2-40B4-BE49-F238E27FC236}">
                            <a16:creationId xmlns:a16="http://schemas.microsoft.com/office/drawing/2014/main" id="{E376BEC0-98C7-BA40-0A61-40675FE8A4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328684" y="2148778"/>
                        <a:ext cx="4504216" cy="21688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개체 13">
            <a:extLst>
              <a:ext uri="{FF2B5EF4-FFF2-40B4-BE49-F238E27FC236}">
                <a16:creationId xmlns:a16="http://schemas.microsoft.com/office/drawing/2014/main" id="{20627B85-EED9-5B04-A5ED-AA08EFFDF6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43559" y="2342808"/>
          <a:ext cx="3698303" cy="1780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8888760" imgH="4279320" progId="">
                  <p:embed/>
                </p:oleObj>
              </mc:Choice>
              <mc:Fallback>
                <p:oleObj r:id="rId4" imgW="8888760" imgH="4279320" progId="">
                  <p:embed/>
                  <p:pic>
                    <p:nvPicPr>
                      <p:cNvPr id="14" name="개체 13">
                        <a:extLst>
                          <a:ext uri="{FF2B5EF4-FFF2-40B4-BE49-F238E27FC236}">
                            <a16:creationId xmlns:a16="http://schemas.microsoft.com/office/drawing/2014/main" id="{20627B85-EED9-5B04-A5ED-AA08EFFDF6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43559" y="2342808"/>
                        <a:ext cx="3698303" cy="1780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A059E4CB-AF8A-F913-1043-A82CC4C20282}"/>
              </a:ext>
            </a:extLst>
          </p:cNvPr>
          <p:cNvSpPr/>
          <p:nvPr/>
        </p:nvSpPr>
        <p:spPr>
          <a:xfrm>
            <a:off x="3238892" y="2342570"/>
            <a:ext cx="3700800" cy="1781263"/>
          </a:xfrm>
          <a:prstGeom prst="rect">
            <a:avLst/>
          </a:prstGeom>
          <a:noFill/>
          <a:ln>
            <a:solidFill>
              <a:srgbClr val="876F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E81A1F-DBA8-8F77-621B-EE21F45265B9}"/>
              </a:ext>
            </a:extLst>
          </p:cNvPr>
          <p:cNvSpPr/>
          <p:nvPr/>
        </p:nvSpPr>
        <p:spPr>
          <a:xfrm>
            <a:off x="7328683" y="2148488"/>
            <a:ext cx="4504217" cy="2169426"/>
          </a:xfrm>
          <a:prstGeom prst="rect">
            <a:avLst/>
          </a:prstGeom>
          <a:noFill/>
          <a:ln w="38100">
            <a:solidFill>
              <a:srgbClr val="1E39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351BF5-8268-036B-030D-E9B0CA4BF51C}"/>
              </a:ext>
            </a:extLst>
          </p:cNvPr>
          <p:cNvSpPr txBox="1"/>
          <p:nvPr/>
        </p:nvSpPr>
        <p:spPr>
          <a:xfrm>
            <a:off x="3236770" y="5296179"/>
            <a:ext cx="1203215" cy="338554"/>
          </a:xfrm>
          <a:prstGeom prst="rect">
            <a:avLst/>
          </a:prstGeom>
          <a:noFill/>
        </p:spPr>
        <p:txBody>
          <a:bodyPr wrap="none" lIns="0" tIns="0" bIns="0" rtlCol="0">
            <a:spAutoFit/>
          </a:bodyPr>
          <a:lstStyle/>
          <a:p>
            <a:r>
              <a:rPr lang="ko-KR" altLang="en-US" sz="2200" dirty="0">
                <a:solidFill>
                  <a:srgbClr val="E80A4D"/>
                </a:solidFill>
                <a:latin typeface="프리젠테이션 5 Medium" pitchFamily="2" charset="-127"/>
                <a:ea typeface="프리젠테이션 5 Medium" pitchFamily="2" charset="-127"/>
              </a:rPr>
              <a:t>메인 페이지</a:t>
            </a:r>
            <a:endParaRPr lang="en-US" altLang="ko-KR" sz="2200" dirty="0">
              <a:solidFill>
                <a:srgbClr val="E80A4D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B2A6A3-83A6-FC5B-2ED7-69693441EE50}"/>
              </a:ext>
            </a:extLst>
          </p:cNvPr>
          <p:cNvSpPr txBox="1"/>
          <p:nvPr/>
        </p:nvSpPr>
        <p:spPr>
          <a:xfrm>
            <a:off x="3243557" y="5722869"/>
            <a:ext cx="8593200" cy="68666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dirty="0">
                <a:latin typeface="프리젠테이션 2 ExtraLight" pitchFamily="2" charset="-127"/>
                <a:ea typeface="프리젠테이션 2 ExtraLight" pitchFamily="2" charset="-127"/>
              </a:rPr>
              <a:t>·   </a:t>
            </a: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시즌 한정 또는 프로모션 음료의 이미지와 이름이 직관적으로 보이게 하면서 특징이 묻어나는 분위기를 연출한다</a:t>
            </a:r>
            <a:r>
              <a:rPr lang="en-US" altLang="ko-KR" dirty="0">
                <a:latin typeface="프리젠테이션 2 ExtraLight" pitchFamily="2" charset="-127"/>
                <a:ea typeface="프리젠테이션 2 ExtraLight" pitchFamily="2" charset="-127"/>
              </a:rPr>
              <a:t>. </a:t>
            </a:r>
          </a:p>
          <a:p>
            <a:pPr>
              <a:lnSpc>
                <a:spcPts val="2400"/>
              </a:lnSpc>
            </a:pPr>
            <a:r>
              <a:rPr lang="en-US" altLang="ko-KR" dirty="0">
                <a:latin typeface="프리젠테이션 2 ExtraLight" pitchFamily="2" charset="-127"/>
                <a:ea typeface="프리젠테이션 2 ExtraLight" pitchFamily="2" charset="-127"/>
              </a:rPr>
              <a:t>·   </a:t>
            </a: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그 외 문구의 폰트</a:t>
            </a:r>
            <a:r>
              <a:rPr lang="en-US" altLang="ko-KR" dirty="0">
                <a:latin typeface="프리젠테이션 2 ExtraLight" pitchFamily="2" charset="-127"/>
                <a:ea typeface="프리젠테이션 2 ExtraLight" pitchFamily="2" charset="-127"/>
              </a:rPr>
              <a:t> </a:t>
            </a: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타입</a:t>
            </a:r>
            <a:r>
              <a:rPr lang="en-US" altLang="ko-KR" dirty="0">
                <a:latin typeface="프리젠테이션 2 ExtraLight" pitchFamily="2" charset="-127"/>
                <a:ea typeface="프리젠테이션 2 ExtraLight" pitchFamily="2" charset="-127"/>
              </a:rPr>
              <a:t>, </a:t>
            </a: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정렬</a:t>
            </a:r>
            <a:r>
              <a:rPr lang="en-US" altLang="ko-KR" dirty="0">
                <a:latin typeface="프리젠테이션 2 ExtraLight" pitchFamily="2" charset="-127"/>
                <a:ea typeface="프리젠테이션 2 ExtraLight" pitchFamily="2" charset="-127"/>
              </a:rPr>
              <a:t>, </a:t>
            </a: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색상 등을 규칙적이게 설정하여 심플하면서도</a:t>
            </a:r>
            <a:r>
              <a:rPr lang="en-US" altLang="ko-KR" dirty="0">
                <a:latin typeface="프리젠테이션 2 ExtraLight" pitchFamily="2" charset="-127"/>
                <a:ea typeface="프리젠테이션 2 ExtraLight" pitchFamily="2" charset="-127"/>
              </a:rPr>
              <a:t> </a:t>
            </a: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고급스럽게 디자인한다</a:t>
            </a:r>
            <a:r>
              <a:rPr lang="en-US" altLang="ko-KR" dirty="0"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  <a:endParaRPr lang="ko-KR" altLang="en-US" dirty="0"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C7C096-3C1C-2577-C3F7-35BAAD53C879}"/>
              </a:ext>
            </a:extLst>
          </p:cNvPr>
          <p:cNvSpPr txBox="1"/>
          <p:nvPr/>
        </p:nvSpPr>
        <p:spPr>
          <a:xfrm>
            <a:off x="3237311" y="4152094"/>
            <a:ext cx="3704400" cy="388298"/>
          </a:xfrm>
          <a:prstGeom prst="rect">
            <a:avLst/>
          </a:prstGeom>
          <a:solidFill>
            <a:srgbClr val="876F53"/>
          </a:solidFill>
          <a:ln>
            <a:solidFill>
              <a:srgbClr val="876F53"/>
            </a:solidFill>
          </a:ln>
        </p:spPr>
        <p:txBody>
          <a:bodyPr wrap="square" lIns="180000" tIns="36000" rIns="180000" bIns="72000" rtlCol="0" anchor="ctr">
            <a:spAutoFit/>
          </a:bodyPr>
          <a:lstStyle/>
          <a:p>
            <a:pPr algn="ctr">
              <a:lnSpc>
                <a:spcPts val="24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폴 </a:t>
            </a:r>
            <a:r>
              <a:rPr lang="ko-KR" altLang="en-US" sz="1600" dirty="0" err="1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바셋</a:t>
            </a:r>
            <a:r>
              <a:rPr lang="ko-KR" altLang="en-US" sz="16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 홈페이지 이미지</a:t>
            </a:r>
            <a:endParaRPr lang="en-US" altLang="ko-KR" sz="1600" dirty="0"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52C8C0-DB6A-530D-6FF1-D850E08A3A1D}"/>
              </a:ext>
            </a:extLst>
          </p:cNvPr>
          <p:cNvSpPr txBox="1"/>
          <p:nvPr/>
        </p:nvSpPr>
        <p:spPr>
          <a:xfrm>
            <a:off x="7309631" y="4358115"/>
            <a:ext cx="4539600" cy="388298"/>
          </a:xfrm>
          <a:prstGeom prst="rect">
            <a:avLst/>
          </a:prstGeom>
          <a:solidFill>
            <a:srgbClr val="1E3932"/>
          </a:solidFill>
          <a:ln w="0">
            <a:noFill/>
          </a:ln>
        </p:spPr>
        <p:txBody>
          <a:bodyPr wrap="square" lIns="36000" tIns="36000" rIns="0" bIns="72000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경쟁사</a:t>
            </a:r>
            <a:r>
              <a:rPr lang="en-US" altLang="ko-KR" sz="16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스타벅스</a:t>
            </a:r>
            <a:r>
              <a:rPr lang="en-US" altLang="ko-KR" sz="16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) </a:t>
            </a:r>
            <a:r>
              <a:rPr lang="ko-KR" altLang="en-US" sz="16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참고 이미지</a:t>
            </a:r>
            <a:endParaRPr lang="en-US" altLang="ko-KR" sz="1600" dirty="0"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F3B77B9-A249-1ABD-CD85-9AD0D1259B20}"/>
              </a:ext>
            </a:extLst>
          </p:cNvPr>
          <p:cNvCxnSpPr>
            <a:cxnSpLocks/>
          </p:cNvCxnSpPr>
          <p:nvPr/>
        </p:nvCxnSpPr>
        <p:spPr>
          <a:xfrm flipV="1">
            <a:off x="6930844" y="3233201"/>
            <a:ext cx="397839" cy="1"/>
          </a:xfrm>
          <a:prstGeom prst="straightConnector1">
            <a:avLst/>
          </a:prstGeom>
          <a:ln>
            <a:solidFill>
              <a:srgbClr val="876F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내용 개체 틀 8">
            <a:extLst>
              <a:ext uri="{FF2B5EF4-FFF2-40B4-BE49-F238E27FC236}">
                <a16:creationId xmlns:a16="http://schemas.microsoft.com/office/drawing/2014/main" id="{ED44C183-8BF4-F4D0-BE56-CC88D2BBC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87" y="5692096"/>
            <a:ext cx="880436" cy="616904"/>
          </a:xfrm>
        </p:spPr>
      </p:pic>
    </p:spTree>
    <p:extLst>
      <p:ext uri="{BB962C8B-B14F-4D97-AF65-F5344CB8AC3E}">
        <p14:creationId xmlns:p14="http://schemas.microsoft.com/office/powerpoint/2010/main" val="3004842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9FAE65-6F76-6AB0-6C87-2FA0FE2F9647}"/>
              </a:ext>
            </a:extLst>
          </p:cNvPr>
          <p:cNvSpPr txBox="1"/>
          <p:nvPr/>
        </p:nvSpPr>
        <p:spPr>
          <a:xfrm>
            <a:off x="1767291" y="15764"/>
            <a:ext cx="1112706" cy="945383"/>
          </a:xfrm>
          <a:prstGeom prst="rect">
            <a:avLst/>
          </a:prstGeom>
          <a:noFill/>
        </p:spPr>
        <p:txBody>
          <a:bodyPr wrap="square" tIns="468000" rIns="360000" bIns="72000" rtlCol="0" anchor="t">
            <a:spAutoFit/>
          </a:bodyPr>
          <a:lstStyle/>
          <a:p>
            <a:pPr algn="r"/>
            <a:r>
              <a:rPr lang="en-US" altLang="ko-KR" sz="2600" dirty="0">
                <a:solidFill>
                  <a:srgbClr val="E80A4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09</a:t>
            </a:r>
            <a:endParaRPr lang="ko-KR" altLang="en-US" sz="2600" dirty="0">
              <a:solidFill>
                <a:srgbClr val="E80A4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75C65AE-45C6-A323-8B84-10C92606D2DD}"/>
              </a:ext>
            </a:extLst>
          </p:cNvPr>
          <p:cNvCxnSpPr>
            <a:cxnSpLocks/>
          </p:cNvCxnSpPr>
          <p:nvPr/>
        </p:nvCxnSpPr>
        <p:spPr>
          <a:xfrm>
            <a:off x="2880000" y="549000"/>
            <a:ext cx="0" cy="576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DC8C1359-16E6-038B-72B4-479AA34954DE}"/>
              </a:ext>
            </a:extLst>
          </p:cNvPr>
          <p:cNvSpPr txBox="1">
            <a:spLocks/>
          </p:cNvSpPr>
          <p:nvPr/>
        </p:nvSpPr>
        <p:spPr>
          <a:xfrm>
            <a:off x="555440" y="997499"/>
            <a:ext cx="2324560" cy="1437229"/>
          </a:xfrm>
          <a:prstGeom prst="rect">
            <a:avLst/>
          </a:prstGeom>
        </p:spPr>
        <p:txBody>
          <a:bodyPr vert="horz" lIns="91440" tIns="45720" rIns="36000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ko-KR" altLang="en-US" sz="4000" dirty="0">
                <a:solidFill>
                  <a:srgbClr val="33333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경쟁사</a:t>
            </a:r>
            <a:endParaRPr lang="en-US" altLang="ko-KR" sz="4000" dirty="0">
              <a:solidFill>
                <a:srgbClr val="33333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r">
              <a:lnSpc>
                <a:spcPct val="100000"/>
              </a:lnSpc>
            </a:pPr>
            <a:r>
              <a:rPr lang="ko-KR" altLang="en-US" sz="4000" dirty="0">
                <a:solidFill>
                  <a:srgbClr val="33333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홈페이지</a:t>
            </a:r>
            <a:endParaRPr lang="en-US" altLang="ko-KR" sz="4000" dirty="0">
              <a:solidFill>
                <a:srgbClr val="33333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r">
              <a:lnSpc>
                <a:spcPct val="100000"/>
              </a:lnSpc>
            </a:pPr>
            <a:r>
              <a:rPr lang="ko-KR" altLang="en-US" sz="4000" dirty="0">
                <a:solidFill>
                  <a:srgbClr val="33333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비교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1CB6B6-413D-8428-CAF1-D4BA4239C0FF}"/>
              </a:ext>
            </a:extLst>
          </p:cNvPr>
          <p:cNvSpPr txBox="1"/>
          <p:nvPr/>
        </p:nvSpPr>
        <p:spPr>
          <a:xfrm>
            <a:off x="3243556" y="530390"/>
            <a:ext cx="1467709" cy="338554"/>
          </a:xfrm>
          <a:prstGeom prst="rect">
            <a:avLst/>
          </a:prstGeom>
          <a:noFill/>
        </p:spPr>
        <p:txBody>
          <a:bodyPr wrap="none" lIns="0" tIns="0" bIns="0" rtlCol="0">
            <a:spAutoFit/>
          </a:bodyPr>
          <a:lstStyle/>
          <a:p>
            <a:r>
              <a:rPr lang="ko-KR" altLang="en-US" sz="2200" dirty="0">
                <a:solidFill>
                  <a:srgbClr val="E80A4D"/>
                </a:solidFill>
                <a:latin typeface="프리젠테이션 5 Medium" pitchFamily="2" charset="-127"/>
                <a:ea typeface="프리젠테이션 5 Medium" pitchFamily="2" charset="-127"/>
              </a:rPr>
              <a:t>원두 구매 배너</a:t>
            </a:r>
            <a:endParaRPr lang="en-US" altLang="ko-KR" sz="2200" dirty="0">
              <a:solidFill>
                <a:srgbClr val="E80A4D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702A21-C06C-60CF-068E-DC5D04B8AE78}"/>
              </a:ext>
            </a:extLst>
          </p:cNvPr>
          <p:cNvSpPr txBox="1"/>
          <p:nvPr/>
        </p:nvSpPr>
        <p:spPr>
          <a:xfrm>
            <a:off x="3243557" y="1008487"/>
            <a:ext cx="8593200" cy="68666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·   </a:t>
            </a: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불필요한 스크롤과 링크로 피로하지 않도록 </a:t>
            </a:r>
            <a:r>
              <a:rPr lang="ko-KR" altLang="en-US" dirty="0" err="1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메인에</a:t>
            </a: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 신제품 또는 시즌 한정 제품을 고객들에게 알리는 배너와</a:t>
            </a:r>
            <a:endParaRPr lang="en-US" altLang="ko-KR" dirty="0">
              <a:solidFill>
                <a:srgbClr val="333333"/>
              </a:solidFill>
              <a:latin typeface="프리젠테이션 2 ExtraLight" pitchFamily="2" charset="-127"/>
              <a:ea typeface="프리젠테이션 2 ExtraLight" pitchFamily="2" charset="-127"/>
            </a:endParaRPr>
          </a:p>
          <a:p>
            <a:pPr>
              <a:lnSpc>
                <a:spcPts val="2400"/>
              </a:lnSpc>
            </a:pP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     원두 쇼핑몰로 바로 이동할 수 있는 링크 이미지를 배치</a:t>
            </a:r>
          </a:p>
        </p:txBody>
      </p: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7671BDD2-D221-2D84-31AC-5741BAE4016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37990" y="4755771"/>
          <a:ext cx="5389436" cy="152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888760" imgH="2514240" progId="">
                  <p:embed/>
                </p:oleObj>
              </mc:Choice>
              <mc:Fallback>
                <p:oleObj r:id="rId2" imgW="8888760" imgH="2514240" progId="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7671BDD2-D221-2D84-31AC-5741BAE401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37990" y="4755771"/>
                        <a:ext cx="5389436" cy="1524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D272660B-49F1-D8A3-2BAF-F0F3902A87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45947" y="2224823"/>
          <a:ext cx="5389436" cy="20175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8888760" imgH="3326760" progId="">
                  <p:embed/>
                </p:oleObj>
              </mc:Choice>
              <mc:Fallback>
                <p:oleObj r:id="rId4" imgW="8888760" imgH="3326760" progId="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D272660B-49F1-D8A3-2BAF-F0F3902A87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45947" y="2224823"/>
                        <a:ext cx="5389436" cy="20175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F54C38-AE72-36D3-63AF-B368092508B8}"/>
              </a:ext>
            </a:extLst>
          </p:cNvPr>
          <p:cNvSpPr/>
          <p:nvPr/>
        </p:nvSpPr>
        <p:spPr>
          <a:xfrm>
            <a:off x="3245238" y="2225449"/>
            <a:ext cx="5382000" cy="2017549"/>
          </a:xfrm>
          <a:prstGeom prst="rect">
            <a:avLst/>
          </a:prstGeom>
          <a:noFill/>
          <a:ln>
            <a:solidFill>
              <a:srgbClr val="876F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6B983EC-1467-8919-D44D-359BED3E9BB9}"/>
              </a:ext>
            </a:extLst>
          </p:cNvPr>
          <p:cNvSpPr/>
          <p:nvPr/>
        </p:nvSpPr>
        <p:spPr>
          <a:xfrm>
            <a:off x="6423484" y="4738692"/>
            <a:ext cx="5400000" cy="1570308"/>
          </a:xfrm>
          <a:prstGeom prst="rect">
            <a:avLst/>
          </a:prstGeom>
          <a:noFill/>
          <a:ln w="38100">
            <a:solidFill>
              <a:srgbClr val="1E39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89F571-8F3B-0268-1C4C-5F0CDDD2C02B}"/>
              </a:ext>
            </a:extLst>
          </p:cNvPr>
          <p:cNvSpPr/>
          <p:nvPr/>
        </p:nvSpPr>
        <p:spPr>
          <a:xfrm>
            <a:off x="9014603" y="2215804"/>
            <a:ext cx="2812824" cy="1118338"/>
          </a:xfrm>
          <a:prstGeom prst="rect">
            <a:avLst/>
          </a:prstGeom>
          <a:solidFill>
            <a:srgbClr val="876F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5B352C-3BF3-14D9-7165-81C6820520C0}"/>
              </a:ext>
            </a:extLst>
          </p:cNvPr>
          <p:cNvSpPr txBox="1"/>
          <p:nvPr/>
        </p:nvSpPr>
        <p:spPr>
          <a:xfrm>
            <a:off x="9018577" y="2215804"/>
            <a:ext cx="2804903" cy="1118338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폴 </a:t>
            </a:r>
            <a:r>
              <a:rPr lang="ko-KR" altLang="en-US" sz="1600" dirty="0" err="1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바셋</a:t>
            </a:r>
            <a:r>
              <a:rPr lang="ko-KR" altLang="en-US" sz="16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 홈페이지 이미지</a:t>
            </a:r>
            <a:endParaRPr lang="en-US" altLang="ko-KR" sz="1600" dirty="0"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고급 원두가 핵심인 브랜드라고</a:t>
            </a:r>
            <a:endParaRPr lang="en-US" altLang="ko-KR" sz="1600" dirty="0">
              <a:solidFill>
                <a:schemeClr val="bg1"/>
              </a:solidFill>
              <a:latin typeface="프리젠테이션 2 ExtraLight" pitchFamily="2" charset="-127"/>
              <a:ea typeface="프리젠테이션 2 ExtraLight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생각되지 않는 원두 배너 이미지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2B82C9C-5AC9-69BF-7B18-D5C21089129F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8644005" y="2774973"/>
            <a:ext cx="374572" cy="2055"/>
          </a:xfrm>
          <a:prstGeom prst="straightConnector1">
            <a:avLst/>
          </a:prstGeom>
          <a:ln>
            <a:solidFill>
              <a:srgbClr val="876F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7A08092-AC2D-C0C6-0CC6-67141F92A291}"/>
              </a:ext>
            </a:extLst>
          </p:cNvPr>
          <p:cNvSpPr/>
          <p:nvPr/>
        </p:nvSpPr>
        <p:spPr>
          <a:xfrm>
            <a:off x="6588087" y="2346594"/>
            <a:ext cx="1690685" cy="1762699"/>
          </a:xfrm>
          <a:prstGeom prst="rect">
            <a:avLst/>
          </a:prstGeom>
          <a:noFill/>
          <a:ln>
            <a:solidFill>
              <a:srgbClr val="876F5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DD32465-8BD6-5442-2EB7-C2A2AB44697D}"/>
              </a:ext>
            </a:extLst>
          </p:cNvPr>
          <p:cNvCxnSpPr>
            <a:cxnSpLocks/>
          </p:cNvCxnSpPr>
          <p:nvPr/>
        </p:nvCxnSpPr>
        <p:spPr>
          <a:xfrm flipH="1" flipV="1">
            <a:off x="6062523" y="5749831"/>
            <a:ext cx="352335" cy="2846"/>
          </a:xfrm>
          <a:prstGeom prst="straightConnector1">
            <a:avLst/>
          </a:prstGeom>
          <a:ln>
            <a:solidFill>
              <a:srgbClr val="1E39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D73227-9B66-CF1B-214D-0E967C27DA2B}"/>
              </a:ext>
            </a:extLst>
          </p:cNvPr>
          <p:cNvSpPr txBox="1"/>
          <p:nvPr/>
        </p:nvSpPr>
        <p:spPr>
          <a:xfrm>
            <a:off x="3254573" y="5190662"/>
            <a:ext cx="2816576" cy="1118338"/>
          </a:xfrm>
          <a:prstGeom prst="rect">
            <a:avLst/>
          </a:prstGeom>
          <a:solidFill>
            <a:srgbClr val="1E3932"/>
          </a:solidFill>
        </p:spPr>
        <p:txBody>
          <a:bodyPr wrap="square" lIns="180000" tIns="180000" rIns="180000" bIns="180000" rtlCol="0">
            <a:spAutoFit/>
          </a:bodyPr>
          <a:lstStyle/>
          <a:p>
            <a:pPr algn="r">
              <a:lnSpc>
                <a:spcPts val="2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경쟁사</a:t>
            </a:r>
            <a:r>
              <a:rPr lang="en-US" altLang="ko-KR" sz="16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스타벅스</a:t>
            </a:r>
            <a:r>
              <a:rPr lang="en-US" altLang="ko-KR" sz="16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) </a:t>
            </a:r>
            <a:r>
              <a:rPr lang="ko-KR" altLang="en-US" sz="16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참고 이미지</a:t>
            </a:r>
            <a:endParaRPr lang="en-US" altLang="ko-KR" sz="1600" dirty="0"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algn="r">
              <a:lnSpc>
                <a:spcPts val="2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소개하고 싶은 원두의 특징을 확실하게 보여주는 배너 이미지</a:t>
            </a:r>
          </a:p>
        </p:txBody>
      </p:sp>
      <p:pic>
        <p:nvPicPr>
          <p:cNvPr id="2" name="내용 개체 틀 8">
            <a:extLst>
              <a:ext uri="{FF2B5EF4-FFF2-40B4-BE49-F238E27FC236}">
                <a16:creationId xmlns:a16="http://schemas.microsoft.com/office/drawing/2014/main" id="{C1C7A410-615C-38B3-D872-C5F77850B4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87" y="5692096"/>
            <a:ext cx="880436" cy="616904"/>
          </a:xfrm>
        </p:spPr>
      </p:pic>
    </p:spTree>
    <p:extLst>
      <p:ext uri="{BB962C8B-B14F-4D97-AF65-F5344CB8AC3E}">
        <p14:creationId xmlns:p14="http://schemas.microsoft.com/office/powerpoint/2010/main" val="3958040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C2C912-3871-D799-CBC0-0F902638C416}"/>
              </a:ext>
            </a:extLst>
          </p:cNvPr>
          <p:cNvSpPr txBox="1"/>
          <p:nvPr/>
        </p:nvSpPr>
        <p:spPr>
          <a:xfrm>
            <a:off x="1767291" y="15764"/>
            <a:ext cx="1112706" cy="945383"/>
          </a:xfrm>
          <a:prstGeom prst="rect">
            <a:avLst/>
          </a:prstGeom>
          <a:noFill/>
        </p:spPr>
        <p:txBody>
          <a:bodyPr wrap="square" tIns="468000" rIns="360000" bIns="72000" rtlCol="0" anchor="t">
            <a:spAutoFit/>
          </a:bodyPr>
          <a:lstStyle/>
          <a:p>
            <a:pPr algn="r"/>
            <a:r>
              <a:rPr lang="en-US" altLang="ko-KR" sz="2600" dirty="0">
                <a:solidFill>
                  <a:srgbClr val="E80A4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09</a:t>
            </a:r>
            <a:endParaRPr lang="ko-KR" altLang="en-US" sz="2600" dirty="0">
              <a:solidFill>
                <a:srgbClr val="E80A4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B2E6004-1144-8A67-E67C-45FC67D9D4A6}"/>
              </a:ext>
            </a:extLst>
          </p:cNvPr>
          <p:cNvCxnSpPr>
            <a:cxnSpLocks/>
          </p:cNvCxnSpPr>
          <p:nvPr/>
        </p:nvCxnSpPr>
        <p:spPr>
          <a:xfrm>
            <a:off x="2880000" y="549000"/>
            <a:ext cx="0" cy="576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6FA69DC4-E55F-36AB-32D5-F7849AA3EEAC}"/>
              </a:ext>
            </a:extLst>
          </p:cNvPr>
          <p:cNvSpPr txBox="1">
            <a:spLocks/>
          </p:cNvSpPr>
          <p:nvPr/>
        </p:nvSpPr>
        <p:spPr>
          <a:xfrm>
            <a:off x="555440" y="997499"/>
            <a:ext cx="2324560" cy="1437229"/>
          </a:xfrm>
          <a:prstGeom prst="rect">
            <a:avLst/>
          </a:prstGeom>
        </p:spPr>
        <p:txBody>
          <a:bodyPr vert="horz" lIns="91440" tIns="45720" rIns="36000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ko-KR" altLang="en-US" sz="4000" dirty="0">
                <a:solidFill>
                  <a:srgbClr val="33333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경쟁사</a:t>
            </a:r>
            <a:endParaRPr lang="en-US" altLang="ko-KR" sz="4000" dirty="0">
              <a:solidFill>
                <a:srgbClr val="33333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r">
              <a:lnSpc>
                <a:spcPct val="100000"/>
              </a:lnSpc>
            </a:pPr>
            <a:r>
              <a:rPr lang="ko-KR" altLang="en-US" sz="4000" dirty="0">
                <a:solidFill>
                  <a:srgbClr val="33333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홈페이지</a:t>
            </a:r>
            <a:endParaRPr lang="en-US" altLang="ko-KR" sz="4000" dirty="0">
              <a:solidFill>
                <a:srgbClr val="33333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r">
              <a:lnSpc>
                <a:spcPct val="100000"/>
              </a:lnSpc>
            </a:pPr>
            <a:r>
              <a:rPr lang="ko-KR" altLang="en-US" sz="4000" dirty="0">
                <a:solidFill>
                  <a:srgbClr val="33333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비교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1288C-8A3D-4AFA-DD2B-2CF22A48CA05}"/>
              </a:ext>
            </a:extLst>
          </p:cNvPr>
          <p:cNvSpPr txBox="1"/>
          <p:nvPr/>
        </p:nvSpPr>
        <p:spPr>
          <a:xfrm>
            <a:off x="3243556" y="530390"/>
            <a:ext cx="2631490" cy="338554"/>
          </a:xfrm>
          <a:prstGeom prst="rect">
            <a:avLst/>
          </a:prstGeom>
          <a:noFill/>
        </p:spPr>
        <p:txBody>
          <a:bodyPr wrap="none" lIns="0" tIns="0" bIns="0" rtlCol="0">
            <a:spAutoFit/>
          </a:bodyPr>
          <a:lstStyle/>
          <a:p>
            <a:r>
              <a:rPr lang="ko-KR" altLang="en-US" sz="2200" dirty="0">
                <a:solidFill>
                  <a:srgbClr val="E80A4D"/>
                </a:solidFill>
                <a:latin typeface="프리젠테이션 5 Medium" pitchFamily="2" charset="-127"/>
                <a:ea typeface="프리젠테이션 5 Medium" pitchFamily="2" charset="-127"/>
              </a:rPr>
              <a:t>브랜드 정보</a:t>
            </a:r>
            <a:r>
              <a:rPr lang="en-US" altLang="ko-KR" sz="2200" dirty="0">
                <a:solidFill>
                  <a:srgbClr val="E80A4D"/>
                </a:solidFill>
                <a:latin typeface="프리젠테이션 5 Medium" pitchFamily="2" charset="-127"/>
                <a:ea typeface="프리젠테이션 5 Medium" pitchFamily="2" charset="-127"/>
              </a:rPr>
              <a:t>/</a:t>
            </a:r>
            <a:r>
              <a:rPr lang="ko-KR" altLang="en-US" sz="2200" dirty="0">
                <a:solidFill>
                  <a:srgbClr val="E80A4D"/>
                </a:solidFill>
                <a:latin typeface="프리젠테이션 5 Medium" pitchFamily="2" charset="-127"/>
                <a:ea typeface="프리젠테이션 5 Medium" pitchFamily="2" charset="-127"/>
              </a:rPr>
              <a:t>메뉴 카테고리</a:t>
            </a:r>
            <a:endParaRPr lang="en-US" altLang="ko-KR" sz="2200" dirty="0">
              <a:solidFill>
                <a:srgbClr val="E80A4D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CCD74E-3EF9-50FD-CF3D-A109EDC11591}"/>
              </a:ext>
            </a:extLst>
          </p:cNvPr>
          <p:cNvSpPr txBox="1"/>
          <p:nvPr/>
        </p:nvSpPr>
        <p:spPr>
          <a:xfrm>
            <a:off x="3243557" y="1008487"/>
            <a:ext cx="8593200" cy="13022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·   </a:t>
            </a: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이미지가 많이 들어가는 페이지는 이미지의 배경 등을 일관성 있게 지정하고 폰트 타입을 정리하여 한 눈에</a:t>
            </a:r>
            <a:endParaRPr lang="en-US" altLang="ko-KR" dirty="0">
              <a:solidFill>
                <a:srgbClr val="333333"/>
              </a:solidFill>
              <a:latin typeface="프리젠테이션 2 ExtraLight" pitchFamily="2" charset="-127"/>
              <a:ea typeface="프리젠테이션 2 ExtraLight" pitchFamily="2" charset="-127"/>
            </a:endParaRPr>
          </a:p>
          <a:p>
            <a:pPr>
              <a:lnSpc>
                <a:spcPts val="2400"/>
              </a:lnSpc>
            </a:pPr>
            <a:r>
              <a:rPr lang="en-US" altLang="ko-KR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     </a:t>
            </a: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파악되게 변경</a:t>
            </a:r>
          </a:p>
          <a:p>
            <a:pPr>
              <a:lnSpc>
                <a:spcPts val="2400"/>
              </a:lnSpc>
            </a:pPr>
            <a:r>
              <a:rPr lang="en-US" altLang="ko-KR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·   </a:t>
            </a: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소비자가 궁금해하지 않고 읽지 않는 문구들은 과감히 삭제하고</a:t>
            </a:r>
            <a:r>
              <a:rPr lang="en-US" altLang="ko-KR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강조해야 하는 문구들은 폰트 크기 등으로</a:t>
            </a:r>
            <a:endParaRPr lang="en-US" altLang="ko-KR" dirty="0">
              <a:solidFill>
                <a:srgbClr val="333333"/>
              </a:solidFill>
              <a:latin typeface="프리젠테이션 2 ExtraLight" pitchFamily="2" charset="-127"/>
              <a:ea typeface="프리젠테이션 2 ExtraLight" pitchFamily="2" charset="-127"/>
            </a:endParaRPr>
          </a:p>
          <a:p>
            <a:pPr>
              <a:lnSpc>
                <a:spcPts val="2400"/>
              </a:lnSpc>
            </a:pPr>
            <a:r>
              <a:rPr lang="en-US" altLang="ko-KR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     </a:t>
            </a: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강조하여 필요한 문구와 정보들만 남겨서 원하는 정보를 쉽게 캐치할 수 있도록 직관적이게 변경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97F2BA-8835-924B-8800-C70A59A60563}"/>
              </a:ext>
            </a:extLst>
          </p:cNvPr>
          <p:cNvSpPr txBox="1"/>
          <p:nvPr/>
        </p:nvSpPr>
        <p:spPr>
          <a:xfrm>
            <a:off x="7063141" y="2584641"/>
            <a:ext cx="4771270" cy="1118338"/>
          </a:xfrm>
          <a:prstGeom prst="rect">
            <a:avLst/>
          </a:prstGeom>
          <a:solidFill>
            <a:srgbClr val="876F53"/>
          </a:solidFill>
        </p:spPr>
        <p:txBody>
          <a:bodyPr wrap="square" lIns="180000" tIns="180000" rIns="180000" bIns="180000" rtlCol="0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폴 </a:t>
            </a:r>
            <a:r>
              <a:rPr lang="ko-KR" altLang="en-US" sz="1600" dirty="0" err="1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바셋</a:t>
            </a:r>
            <a:r>
              <a:rPr lang="ko-KR" altLang="en-US" sz="16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 홈페이지 이미지</a:t>
            </a:r>
          </a:p>
          <a:p>
            <a:pPr>
              <a:lnSpc>
                <a:spcPts val="2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제품 사진마다 다른 톤과 배경으로 한 눈에 알아보기 어렵고</a:t>
            </a:r>
            <a:endParaRPr lang="en-US" altLang="ko-KR" sz="1600" dirty="0">
              <a:solidFill>
                <a:schemeClr val="bg1"/>
              </a:solidFill>
              <a:latin typeface="프리젠테이션 2 ExtraLight" pitchFamily="2" charset="-127"/>
              <a:ea typeface="프리젠테이션 2 ExtraLight" pitchFamily="2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집중되지 않음</a:t>
            </a:r>
            <a:r>
              <a:rPr lang="en-US" altLang="ko-KR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. </a:t>
            </a:r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불필요한 요소들이 많음</a:t>
            </a:r>
          </a:p>
        </p:txBody>
      </p:sp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870F96B6-738B-5B85-49E2-F2211648410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43556" y="2584016"/>
          <a:ext cx="3442830" cy="22415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1606040" imgH="7111080" progId="">
                  <p:embed/>
                </p:oleObj>
              </mc:Choice>
              <mc:Fallback>
                <p:oleObj r:id="rId2" imgW="11606040" imgH="7111080" progId="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870F96B6-738B-5B85-49E2-F221164841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43556" y="2584016"/>
                        <a:ext cx="3442830" cy="22415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개체 11">
            <a:extLst>
              <a:ext uri="{FF2B5EF4-FFF2-40B4-BE49-F238E27FC236}">
                <a16:creationId xmlns:a16="http://schemas.microsoft.com/office/drawing/2014/main" id="{4CF96095-9B87-6072-E2F2-05DC52F28B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91583" y="4071126"/>
          <a:ext cx="3442830" cy="22415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1606040" imgH="7111080" progId="">
                  <p:embed/>
                </p:oleObj>
              </mc:Choice>
              <mc:Fallback>
                <p:oleObj r:id="rId4" imgW="11606040" imgH="7111080" progId="">
                  <p:embed/>
                  <p:pic>
                    <p:nvPicPr>
                      <p:cNvPr id="12" name="개체 11">
                        <a:extLst>
                          <a:ext uri="{FF2B5EF4-FFF2-40B4-BE49-F238E27FC236}">
                            <a16:creationId xmlns:a16="http://schemas.microsoft.com/office/drawing/2014/main" id="{4CF96095-9B87-6072-E2F2-05DC52F28B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91583" y="4071126"/>
                        <a:ext cx="3442830" cy="22415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85F1C4-8D8B-7E77-D819-D7B0851483B7}"/>
              </a:ext>
            </a:extLst>
          </p:cNvPr>
          <p:cNvSpPr/>
          <p:nvPr/>
        </p:nvSpPr>
        <p:spPr>
          <a:xfrm>
            <a:off x="8391581" y="4071127"/>
            <a:ext cx="3442831" cy="2237874"/>
          </a:xfrm>
          <a:prstGeom prst="rect">
            <a:avLst/>
          </a:prstGeom>
          <a:noFill/>
          <a:ln w="38100">
            <a:solidFill>
              <a:srgbClr val="1E39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FBAD25B-EBC1-8540-161B-D46045887BDB}"/>
              </a:ext>
            </a:extLst>
          </p:cNvPr>
          <p:cNvSpPr/>
          <p:nvPr/>
        </p:nvSpPr>
        <p:spPr>
          <a:xfrm>
            <a:off x="3243556" y="2584016"/>
            <a:ext cx="3442831" cy="2237874"/>
          </a:xfrm>
          <a:prstGeom prst="rect">
            <a:avLst/>
          </a:prstGeom>
          <a:noFill/>
          <a:ln w="12700">
            <a:solidFill>
              <a:srgbClr val="876F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0C79170-4085-B143-EBFA-3F477D198255}"/>
              </a:ext>
            </a:extLst>
          </p:cNvPr>
          <p:cNvCxnSpPr/>
          <p:nvPr/>
        </p:nvCxnSpPr>
        <p:spPr>
          <a:xfrm>
            <a:off x="6697703" y="3138355"/>
            <a:ext cx="365437" cy="0"/>
          </a:xfrm>
          <a:prstGeom prst="straightConnector1">
            <a:avLst/>
          </a:prstGeom>
          <a:ln>
            <a:solidFill>
              <a:srgbClr val="876F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9A5BD3B-C9A7-2526-6F4C-9C1A1F7E5C1D}"/>
              </a:ext>
            </a:extLst>
          </p:cNvPr>
          <p:cNvCxnSpPr>
            <a:cxnSpLocks/>
          </p:cNvCxnSpPr>
          <p:nvPr/>
        </p:nvCxnSpPr>
        <p:spPr>
          <a:xfrm flipH="1">
            <a:off x="8017099" y="5753539"/>
            <a:ext cx="369960" cy="0"/>
          </a:xfrm>
          <a:prstGeom prst="straightConnector1">
            <a:avLst/>
          </a:prstGeom>
          <a:ln>
            <a:solidFill>
              <a:srgbClr val="1E39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C4AC06B-979E-3D92-24D6-16D4FF6B12F6}"/>
              </a:ext>
            </a:extLst>
          </p:cNvPr>
          <p:cNvSpPr txBox="1"/>
          <p:nvPr/>
        </p:nvSpPr>
        <p:spPr>
          <a:xfrm>
            <a:off x="3239997" y="5194370"/>
            <a:ext cx="4777102" cy="1118338"/>
          </a:xfrm>
          <a:prstGeom prst="rect">
            <a:avLst/>
          </a:prstGeom>
          <a:solidFill>
            <a:srgbClr val="1E3932"/>
          </a:solidFill>
        </p:spPr>
        <p:txBody>
          <a:bodyPr wrap="square" lIns="180000" tIns="180000" rIns="180000" bIns="180000" rtlCol="0">
            <a:spAutoFit/>
          </a:bodyPr>
          <a:lstStyle/>
          <a:p>
            <a:pPr algn="r">
              <a:lnSpc>
                <a:spcPts val="2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경쟁사</a:t>
            </a:r>
            <a:r>
              <a:rPr lang="en-US" altLang="ko-KR" sz="16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스타벅스</a:t>
            </a:r>
            <a:r>
              <a:rPr lang="en-US" altLang="ko-KR" sz="16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) </a:t>
            </a:r>
            <a:r>
              <a:rPr lang="ko-KR" altLang="en-US" sz="16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참고 이미지</a:t>
            </a:r>
            <a:endParaRPr lang="en-US" altLang="ko-KR" sz="1600" dirty="0"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algn="r">
              <a:lnSpc>
                <a:spcPts val="2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동일한 특징을 가진 제품끼리</a:t>
            </a:r>
            <a:r>
              <a:rPr lang="en-US" altLang="ko-KR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배경색을 공유하고 제품의 색상 톤을 균일하게 맞춰</a:t>
            </a:r>
            <a:r>
              <a:rPr lang="en-US" altLang="ko-KR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</a:rPr>
              <a:t>알아보기 쉽고 일관성 있는 카테고리 구성</a:t>
            </a:r>
          </a:p>
        </p:txBody>
      </p:sp>
      <p:pic>
        <p:nvPicPr>
          <p:cNvPr id="2" name="내용 개체 틀 8">
            <a:extLst>
              <a:ext uri="{FF2B5EF4-FFF2-40B4-BE49-F238E27FC236}">
                <a16:creationId xmlns:a16="http://schemas.microsoft.com/office/drawing/2014/main" id="{AA2A9A89-BAA0-66A9-D905-8EAE8F275B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87" y="5692096"/>
            <a:ext cx="880436" cy="616904"/>
          </a:xfrm>
        </p:spPr>
      </p:pic>
    </p:spTree>
    <p:extLst>
      <p:ext uri="{BB962C8B-B14F-4D97-AF65-F5344CB8AC3E}">
        <p14:creationId xmlns:p14="http://schemas.microsoft.com/office/powerpoint/2010/main" val="361003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6951978E-051A-0A65-CCD0-B6354919D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87" y="5692096"/>
            <a:ext cx="880436" cy="616904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63EB274-A213-43AF-FF90-094157F8956A}"/>
              </a:ext>
            </a:extLst>
          </p:cNvPr>
          <p:cNvSpPr txBox="1"/>
          <p:nvPr/>
        </p:nvSpPr>
        <p:spPr>
          <a:xfrm>
            <a:off x="1767291" y="15764"/>
            <a:ext cx="1112706" cy="945383"/>
          </a:xfrm>
          <a:prstGeom prst="rect">
            <a:avLst/>
          </a:prstGeom>
          <a:noFill/>
        </p:spPr>
        <p:txBody>
          <a:bodyPr wrap="square" tIns="468000" rIns="360000" bIns="72000" rtlCol="0" anchor="t">
            <a:spAutoFit/>
          </a:bodyPr>
          <a:lstStyle/>
          <a:p>
            <a:pPr algn="r"/>
            <a:r>
              <a:rPr lang="en-US" altLang="ko-KR" sz="2600" dirty="0">
                <a:solidFill>
                  <a:srgbClr val="E80A4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01</a:t>
            </a:r>
            <a:endParaRPr lang="ko-KR" altLang="en-US" sz="2600" dirty="0">
              <a:solidFill>
                <a:srgbClr val="E80A4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321263-0E14-679E-4ACC-D0636A5E4F95}"/>
              </a:ext>
            </a:extLst>
          </p:cNvPr>
          <p:cNvSpPr txBox="1"/>
          <p:nvPr/>
        </p:nvSpPr>
        <p:spPr>
          <a:xfrm>
            <a:off x="2880005" y="14793"/>
            <a:ext cx="3575880" cy="945383"/>
          </a:xfrm>
          <a:prstGeom prst="rect">
            <a:avLst/>
          </a:prstGeom>
          <a:noFill/>
        </p:spPr>
        <p:txBody>
          <a:bodyPr wrap="square" lIns="360000" tIns="468000" bIns="72000" rtlCol="0">
            <a:spAutoFit/>
          </a:bodyPr>
          <a:lstStyle/>
          <a:p>
            <a:r>
              <a:rPr lang="en-US" altLang="ko-KR" sz="2600" dirty="0">
                <a:solidFill>
                  <a:srgbClr val="E80A4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Brand identity</a:t>
            </a:r>
            <a:endParaRPr lang="ko-KR" altLang="en-US" sz="2600" dirty="0">
              <a:solidFill>
                <a:srgbClr val="E80A4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BEF4B9-11B4-8FA7-DC12-8FACE4736C94}"/>
              </a:ext>
            </a:extLst>
          </p:cNvPr>
          <p:cNvSpPr txBox="1"/>
          <p:nvPr/>
        </p:nvSpPr>
        <p:spPr>
          <a:xfrm>
            <a:off x="2879997" y="954010"/>
            <a:ext cx="9311995" cy="891898"/>
          </a:xfrm>
          <a:prstGeom prst="rect">
            <a:avLst/>
          </a:prstGeom>
          <a:noFill/>
        </p:spPr>
        <p:txBody>
          <a:bodyPr wrap="square" lIns="360000" tIns="108000" rIns="36000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월드 바리스타 챔피언십 우승자 폴 </a:t>
            </a:r>
            <a:r>
              <a:rPr lang="ko-KR" altLang="en-US" dirty="0" err="1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바셋이</a:t>
            </a: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 창립한 커피브랜드로 </a:t>
            </a:r>
            <a:r>
              <a:rPr lang="ko-KR" altLang="en-US" dirty="0" err="1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전매장</a:t>
            </a: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 직원들 모두 </a:t>
            </a:r>
            <a:r>
              <a:rPr lang="ko-KR" altLang="en-US" dirty="0" err="1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폴바셋의</a:t>
            </a: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 기술과 노하우를 그대로 전수받은 전문 바리스타로만 구성됩니다</a:t>
            </a:r>
            <a:r>
              <a:rPr lang="en-US" altLang="ko-KR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D7BA3D-079B-D10C-5A61-F1C56590DC40}"/>
              </a:ext>
            </a:extLst>
          </p:cNvPr>
          <p:cNvSpPr txBox="1"/>
          <p:nvPr/>
        </p:nvSpPr>
        <p:spPr>
          <a:xfrm>
            <a:off x="2879999" y="1933073"/>
            <a:ext cx="9311995" cy="891898"/>
          </a:xfrm>
          <a:prstGeom prst="rect">
            <a:avLst/>
          </a:prstGeom>
          <a:noFill/>
        </p:spPr>
        <p:txBody>
          <a:bodyPr wrap="square" lIns="360000" tIns="108000" rIns="36000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로고는 바리스타 챔피언을 상징하는 왕관</a:t>
            </a:r>
            <a:r>
              <a:rPr lang="en-US" altLang="ko-KR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(Crown)</a:t>
            </a: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과 바리스타 폴 </a:t>
            </a:r>
            <a:r>
              <a:rPr lang="ko-KR" altLang="en-US" dirty="0" err="1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바셋의</a:t>
            </a: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 친필사인과 함께 브랜드의 정체성과 고유성을 담고 있습니다</a:t>
            </a:r>
            <a:r>
              <a:rPr lang="en-US" altLang="ko-KR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E8FDD6-C7F1-97CF-DE24-F8804C2834BB}"/>
              </a:ext>
            </a:extLst>
          </p:cNvPr>
          <p:cNvSpPr txBox="1"/>
          <p:nvPr/>
        </p:nvSpPr>
        <p:spPr>
          <a:xfrm>
            <a:off x="2879999" y="3213981"/>
            <a:ext cx="3917403" cy="1018086"/>
          </a:xfrm>
          <a:prstGeom prst="rect">
            <a:avLst/>
          </a:prstGeom>
          <a:noFill/>
        </p:spPr>
        <p:txBody>
          <a:bodyPr wrap="square" lIns="360000" tIns="540000" bIns="72000" rtlCol="0">
            <a:spAutoFit/>
          </a:bodyPr>
          <a:lstStyle/>
          <a:p>
            <a:r>
              <a:rPr lang="en-US" altLang="ko-KR" sz="2600" dirty="0">
                <a:solidFill>
                  <a:srgbClr val="E80A4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Brand differentiation</a:t>
            </a:r>
            <a:endParaRPr lang="ko-KR" altLang="en-US" sz="2600" dirty="0">
              <a:solidFill>
                <a:srgbClr val="E80A4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AFFEAA-FE16-127A-076E-91E893908AA0}"/>
              </a:ext>
            </a:extLst>
          </p:cNvPr>
          <p:cNvSpPr txBox="1"/>
          <p:nvPr/>
        </p:nvSpPr>
        <p:spPr>
          <a:xfrm>
            <a:off x="2879997" y="4232067"/>
            <a:ext cx="9311995" cy="2138393"/>
          </a:xfrm>
          <a:prstGeom prst="rect">
            <a:avLst/>
          </a:prstGeom>
          <a:noFill/>
        </p:spPr>
        <p:txBody>
          <a:bodyPr wrap="square" lIns="360000" tIns="108000" rIns="36000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프리젠테이션 2 ExtraLight" pitchFamily="2" charset="-127"/>
                <a:ea typeface="프리젠테이션 2 ExtraLight" pitchFamily="2" charset="-127"/>
              </a:rPr>
              <a:t>· </a:t>
            </a:r>
            <a:r>
              <a:rPr lang="en-US" altLang="ko-KR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  </a:t>
            </a: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국내 프랜차이즈 커피 브랜드 중 가장 높은 수준의 고급 원두를 사용</a:t>
            </a:r>
            <a:endParaRPr lang="en-US" altLang="ko-KR" dirty="0">
              <a:solidFill>
                <a:srgbClr val="333333"/>
              </a:solidFill>
              <a:latin typeface="프리젠테이션 2 ExtraLight" pitchFamily="2" charset="-127"/>
              <a:ea typeface="프리젠테이션 2 ExtraLight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프리젠테이션 2 ExtraLight" pitchFamily="2" charset="-127"/>
                <a:ea typeface="프리젠테이션 2 ExtraLight" pitchFamily="2" charset="-127"/>
              </a:rPr>
              <a:t>· </a:t>
            </a:r>
            <a:r>
              <a:rPr lang="en-US" altLang="ko-KR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  </a:t>
            </a:r>
            <a:r>
              <a:rPr lang="ko-KR" altLang="en-US" dirty="0" err="1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생두</a:t>
            </a: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 선별부터 수입 후 원두 </a:t>
            </a:r>
            <a:r>
              <a:rPr lang="ko-KR" altLang="en-US" dirty="0" err="1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로스팅까지</a:t>
            </a: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 커피 품질과 맛에 있어서 철저한 관리</a:t>
            </a:r>
            <a:endParaRPr lang="en-US" altLang="ko-KR" dirty="0">
              <a:solidFill>
                <a:srgbClr val="333333"/>
              </a:solidFill>
              <a:latin typeface="프리젠테이션 2 ExtraLight" pitchFamily="2" charset="-127"/>
              <a:ea typeface="프리젠테이션 2 ExtraLight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프리젠테이션 2 ExtraLight" pitchFamily="2" charset="-127"/>
                <a:ea typeface="프리젠테이션 2 ExtraLight" pitchFamily="2" charset="-127"/>
              </a:rPr>
              <a:t>· </a:t>
            </a:r>
            <a:r>
              <a:rPr lang="en-US" altLang="ko-KR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  </a:t>
            </a: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커피 가격 또한 상위권으로 고가의 가격대를 형성</a:t>
            </a:r>
            <a:endParaRPr lang="en-US" altLang="ko-KR" dirty="0">
              <a:solidFill>
                <a:srgbClr val="333333"/>
              </a:solidFill>
              <a:latin typeface="프리젠테이션 2 ExtraLight" pitchFamily="2" charset="-127"/>
              <a:ea typeface="프리젠테이션 2 ExtraLight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프리젠테이션 2 ExtraLight" pitchFamily="2" charset="-127"/>
                <a:ea typeface="프리젠테이션 2 ExtraLight" pitchFamily="2" charset="-127"/>
              </a:rPr>
              <a:t>· </a:t>
            </a:r>
            <a:r>
              <a:rPr lang="en-US" altLang="ko-KR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  </a:t>
            </a: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주로 대도시의 백화점 내에 </a:t>
            </a:r>
            <a:r>
              <a:rPr lang="ko-KR" altLang="en-US" dirty="0" err="1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입점되어</a:t>
            </a: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 있음</a:t>
            </a:r>
            <a:endParaRPr lang="en-US" altLang="ko-KR" dirty="0">
              <a:solidFill>
                <a:srgbClr val="333333"/>
              </a:solidFill>
              <a:latin typeface="프리젠테이션 2 ExtraLight" pitchFamily="2" charset="-127"/>
              <a:ea typeface="프리젠테이션 2 ExtraLight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프리젠테이션 2 ExtraLight" pitchFamily="2" charset="-127"/>
                <a:ea typeface="프리젠테이션 2 ExtraLight" pitchFamily="2" charset="-127"/>
              </a:rPr>
              <a:t>· </a:t>
            </a:r>
            <a:r>
              <a:rPr lang="en-US" altLang="ko-KR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  </a:t>
            </a: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고급화를 전략으로 하는 커피 브랜드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75078D8-A73E-50A3-8EEB-B633E4DE6DA7}"/>
              </a:ext>
            </a:extLst>
          </p:cNvPr>
          <p:cNvCxnSpPr>
            <a:cxnSpLocks/>
          </p:cNvCxnSpPr>
          <p:nvPr/>
        </p:nvCxnSpPr>
        <p:spPr>
          <a:xfrm>
            <a:off x="2880000" y="549000"/>
            <a:ext cx="0" cy="576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제목 1">
            <a:extLst>
              <a:ext uri="{FF2B5EF4-FFF2-40B4-BE49-F238E27FC236}">
                <a16:creationId xmlns:a16="http://schemas.microsoft.com/office/drawing/2014/main" id="{C4E2BAB5-D662-D9C8-6904-D84BD51F5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440" y="997499"/>
            <a:ext cx="2324560" cy="1437229"/>
          </a:xfrm>
        </p:spPr>
        <p:txBody>
          <a:bodyPr rIns="360000" anchor="t">
            <a:noAutofit/>
          </a:bodyPr>
          <a:lstStyle/>
          <a:p>
            <a:pPr algn="r">
              <a:lnSpc>
                <a:spcPct val="100000"/>
              </a:lnSpc>
            </a:pPr>
            <a:r>
              <a:rPr lang="ko-KR" altLang="en-US" sz="4000" dirty="0">
                <a:solidFill>
                  <a:srgbClr val="33333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폴 </a:t>
            </a:r>
            <a:r>
              <a:rPr lang="ko-KR" altLang="en-US" sz="4000" dirty="0" err="1">
                <a:solidFill>
                  <a:srgbClr val="33333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바셋</a:t>
            </a:r>
            <a:br>
              <a:rPr lang="en-US" altLang="ko-KR" sz="4000" dirty="0">
                <a:solidFill>
                  <a:srgbClr val="33333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r>
              <a:rPr lang="ko-KR" altLang="en-US" sz="4000" dirty="0">
                <a:solidFill>
                  <a:srgbClr val="33333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커피</a:t>
            </a:r>
          </a:p>
        </p:txBody>
      </p:sp>
    </p:spTree>
    <p:extLst>
      <p:ext uri="{BB962C8B-B14F-4D97-AF65-F5344CB8AC3E}">
        <p14:creationId xmlns:p14="http://schemas.microsoft.com/office/powerpoint/2010/main" val="2134185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0067AA5-9219-3E20-EC24-F03B3C29D718}"/>
              </a:ext>
            </a:extLst>
          </p:cNvPr>
          <p:cNvSpPr txBox="1"/>
          <p:nvPr/>
        </p:nvSpPr>
        <p:spPr>
          <a:xfrm>
            <a:off x="1767291" y="15764"/>
            <a:ext cx="1112706" cy="945383"/>
          </a:xfrm>
          <a:prstGeom prst="rect">
            <a:avLst/>
          </a:prstGeom>
          <a:noFill/>
        </p:spPr>
        <p:txBody>
          <a:bodyPr wrap="square" tIns="468000" rIns="360000" bIns="72000" rtlCol="0" anchor="t">
            <a:spAutoFit/>
          </a:bodyPr>
          <a:lstStyle/>
          <a:p>
            <a:pPr algn="r"/>
            <a:r>
              <a:rPr lang="en-US" altLang="ko-KR" sz="2600" dirty="0">
                <a:solidFill>
                  <a:srgbClr val="E80A4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02</a:t>
            </a:r>
            <a:endParaRPr lang="ko-KR" altLang="en-US" sz="2600" dirty="0">
              <a:solidFill>
                <a:srgbClr val="E80A4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02564E2-9E02-6019-248F-44FDF9B69867}"/>
              </a:ext>
            </a:extLst>
          </p:cNvPr>
          <p:cNvCxnSpPr>
            <a:cxnSpLocks/>
          </p:cNvCxnSpPr>
          <p:nvPr/>
        </p:nvCxnSpPr>
        <p:spPr>
          <a:xfrm>
            <a:off x="2880000" y="549000"/>
            <a:ext cx="0" cy="576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780C8207-8755-E930-83F0-725BB1D63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440" y="997499"/>
            <a:ext cx="2324560" cy="1437229"/>
          </a:xfrm>
        </p:spPr>
        <p:txBody>
          <a:bodyPr rIns="360000" anchor="t">
            <a:noAutofit/>
          </a:bodyPr>
          <a:lstStyle/>
          <a:p>
            <a:pPr algn="r">
              <a:lnSpc>
                <a:spcPct val="100000"/>
              </a:lnSpc>
            </a:pPr>
            <a:r>
              <a:rPr lang="ko-KR" altLang="en-US" sz="4000" dirty="0">
                <a:solidFill>
                  <a:srgbClr val="33333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시장조사</a:t>
            </a:r>
          </a:p>
        </p:txBody>
      </p:sp>
      <p:sp>
        <p:nvSpPr>
          <p:cNvPr id="14" name="사각형: 둥근 한쪽 모서리 13">
            <a:extLst>
              <a:ext uri="{FF2B5EF4-FFF2-40B4-BE49-F238E27FC236}">
                <a16:creationId xmlns:a16="http://schemas.microsoft.com/office/drawing/2014/main" id="{F1F6ABFD-4D94-0C30-C13D-BDD51DAB60A4}"/>
              </a:ext>
            </a:extLst>
          </p:cNvPr>
          <p:cNvSpPr/>
          <p:nvPr/>
        </p:nvSpPr>
        <p:spPr>
          <a:xfrm>
            <a:off x="3243559" y="549000"/>
            <a:ext cx="3877674" cy="574479"/>
          </a:xfrm>
          <a:prstGeom prst="round1Rect">
            <a:avLst>
              <a:gd name="adj" fmla="val 0"/>
            </a:avLst>
          </a:prstGeom>
          <a:solidFill>
            <a:srgbClr val="E80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ko-KR" altLang="en-US" sz="2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1BDF7D-A977-F33A-7EE4-5212E3EF1966}"/>
              </a:ext>
            </a:extLst>
          </p:cNvPr>
          <p:cNvSpPr txBox="1"/>
          <p:nvPr/>
        </p:nvSpPr>
        <p:spPr>
          <a:xfrm>
            <a:off x="3464535" y="590423"/>
            <a:ext cx="34932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대도시</a:t>
            </a:r>
            <a:r>
              <a:rPr lang="en-US" altLang="ko-KR" sz="2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2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백화점에만 입점</a:t>
            </a:r>
            <a:r>
              <a:rPr lang="en-US" altLang="ko-KR" sz="2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?</a:t>
            </a:r>
            <a:endParaRPr lang="ko-KR" altLang="en-US" sz="26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3D4B9E-2E44-9144-A05E-BFD6E637E598}"/>
              </a:ext>
            </a:extLst>
          </p:cNvPr>
          <p:cNvSpPr txBox="1"/>
          <p:nvPr/>
        </p:nvSpPr>
        <p:spPr>
          <a:xfrm>
            <a:off x="2879997" y="1255687"/>
            <a:ext cx="9311995" cy="1307396"/>
          </a:xfrm>
          <a:prstGeom prst="rect">
            <a:avLst/>
          </a:prstGeom>
          <a:noFill/>
        </p:spPr>
        <p:txBody>
          <a:bodyPr wrap="square" lIns="360000" tIns="108000" rIns="36000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폴 </a:t>
            </a:r>
            <a:r>
              <a:rPr lang="ko-KR" altLang="en-US" dirty="0" err="1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바셋</a:t>
            </a: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 커피가 국내에 들어온 </a:t>
            </a:r>
            <a:r>
              <a:rPr lang="en-US" altLang="ko-KR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2009</a:t>
            </a: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년</a:t>
            </a:r>
            <a:r>
              <a:rPr lang="en-US" altLang="ko-KR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 </a:t>
            </a:r>
            <a:r>
              <a:rPr lang="ko-KR" altLang="en-US" dirty="0">
                <a:solidFill>
                  <a:srgbClr val="876F53"/>
                </a:solidFill>
                <a:latin typeface="프리젠테이션 6 SemiBold" pitchFamily="2" charset="-127"/>
                <a:ea typeface="프리젠테이션 6 SemiBold" pitchFamily="2" charset="-127"/>
              </a:rPr>
              <a:t>첫 오픈 매장이 신세계백화점 </a:t>
            </a:r>
            <a:r>
              <a:rPr lang="ko-KR" altLang="en-US" dirty="0" err="1">
                <a:solidFill>
                  <a:srgbClr val="876F53"/>
                </a:solidFill>
                <a:latin typeface="프리젠테이션 6 SemiBold" pitchFamily="2" charset="-127"/>
                <a:ea typeface="프리젠테이션 6 SemiBold" pitchFamily="2" charset="-127"/>
              </a:rPr>
              <a:t>강남점</a:t>
            </a: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 이었다</a:t>
            </a:r>
            <a:r>
              <a:rPr lang="en-US" altLang="ko-KR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그 후로 대도시 위주의 백화점</a:t>
            </a:r>
            <a:r>
              <a:rPr lang="en-US" altLang="ko-KR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아울렛 등 도심의 임차료가 비싼 지역 위주로 개점한다고 알려져 있는데</a:t>
            </a:r>
            <a:r>
              <a:rPr lang="en-US" altLang="ko-KR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이는 폴 </a:t>
            </a:r>
            <a:r>
              <a:rPr lang="ko-KR" altLang="en-US" dirty="0" err="1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바셋</a:t>
            </a: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 커피의 국내 고급화 전략에 첫 발자국인 것으로 보인다</a:t>
            </a:r>
            <a:r>
              <a:rPr lang="en-US" altLang="ko-KR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현재는 지방 일반시에도 여러 매장이 </a:t>
            </a:r>
            <a:r>
              <a:rPr lang="ko-KR" altLang="en-US" dirty="0" err="1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오픈되어</a:t>
            </a: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 접근성이 좋아졌다</a:t>
            </a:r>
            <a:r>
              <a:rPr lang="en-US" altLang="ko-KR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AF82C6-4E73-8873-00B3-1607C75B6E68}"/>
              </a:ext>
            </a:extLst>
          </p:cNvPr>
          <p:cNvSpPr txBox="1"/>
          <p:nvPr/>
        </p:nvSpPr>
        <p:spPr>
          <a:xfrm>
            <a:off x="2879997" y="4620604"/>
            <a:ext cx="9311995" cy="1722894"/>
          </a:xfrm>
          <a:prstGeom prst="rect">
            <a:avLst/>
          </a:prstGeom>
          <a:noFill/>
        </p:spPr>
        <p:txBody>
          <a:bodyPr wrap="square" lIns="360000" tIns="108000" rIns="36000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백화점 위주로 입점할 수 있었던 이유는 처음부터 폴 </a:t>
            </a:r>
            <a:r>
              <a:rPr lang="ko-KR" altLang="en-US" dirty="0" err="1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바셋</a:t>
            </a: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 커피는 </a:t>
            </a:r>
            <a:r>
              <a:rPr lang="en-US" altLang="ko-KR" dirty="0">
                <a:solidFill>
                  <a:srgbClr val="876F53"/>
                </a:solidFill>
                <a:latin typeface="프리젠테이션 5 Medium" pitchFamily="2" charset="-127"/>
                <a:ea typeface="프리젠테이션 5 Medium" pitchFamily="2" charset="-127"/>
              </a:rPr>
              <a:t>‘</a:t>
            </a:r>
            <a:r>
              <a:rPr lang="ko-KR" altLang="en-US" dirty="0">
                <a:solidFill>
                  <a:srgbClr val="876F53"/>
                </a:solidFill>
                <a:latin typeface="프리젠테이션 5 Medium" pitchFamily="2" charset="-127"/>
                <a:ea typeface="프리젠테이션 5 Medium" pitchFamily="2" charset="-127"/>
              </a:rPr>
              <a:t>최연소 바리스타 챔피언의 고급 커피 브랜드</a:t>
            </a:r>
            <a:r>
              <a:rPr lang="en-US" altLang="ko-KR" dirty="0">
                <a:solidFill>
                  <a:srgbClr val="876F53"/>
                </a:solidFill>
                <a:latin typeface="프리젠테이션 5 Medium" pitchFamily="2" charset="-127"/>
                <a:ea typeface="프리젠테이션 5 Medium" pitchFamily="2" charset="-127"/>
              </a:rPr>
              <a:t>’</a:t>
            </a: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라는 슬로건으로 나왔기 때문이다</a:t>
            </a:r>
            <a:r>
              <a:rPr lang="en-US" altLang="ko-KR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그 만큼 가격 또한 </a:t>
            </a:r>
            <a:r>
              <a:rPr lang="ko-KR" altLang="en-US" dirty="0">
                <a:solidFill>
                  <a:srgbClr val="876F53"/>
                </a:solidFill>
                <a:latin typeface="프리젠테이션 5 Medium" pitchFamily="2" charset="-127"/>
                <a:ea typeface="프리젠테이션 5 Medium" pitchFamily="2" charset="-127"/>
              </a:rPr>
              <a:t>프랜차이즈 커피 중 최상위권 </a:t>
            </a: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수준이다</a:t>
            </a:r>
            <a:r>
              <a:rPr lang="en-US" altLang="ko-KR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품질과 가격이 비례한다는 평도 있으나</a:t>
            </a:r>
            <a:r>
              <a:rPr lang="en-US" altLang="ko-KR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인터넷상에서 여론은 좋지 않은 것으로 보인다</a:t>
            </a:r>
            <a:r>
              <a:rPr lang="en-US" altLang="ko-KR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하지만 고급화에 대한 기세를 꺾지 않고 여전히 도심</a:t>
            </a:r>
            <a:r>
              <a:rPr lang="en-US" altLang="ko-KR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오피스 상권</a:t>
            </a:r>
            <a:r>
              <a:rPr lang="en-US" altLang="ko-KR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백화점을 공략하고 있다</a:t>
            </a:r>
            <a:r>
              <a:rPr lang="en-US" altLang="ko-KR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</a:p>
        </p:txBody>
      </p:sp>
      <p:sp>
        <p:nvSpPr>
          <p:cNvPr id="18" name="사각형: 둥근 한쪽 모서리 17">
            <a:extLst>
              <a:ext uri="{FF2B5EF4-FFF2-40B4-BE49-F238E27FC236}">
                <a16:creationId xmlns:a16="http://schemas.microsoft.com/office/drawing/2014/main" id="{EC158637-5E10-5C18-94B6-6D277236E7F1}"/>
              </a:ext>
            </a:extLst>
          </p:cNvPr>
          <p:cNvSpPr/>
          <p:nvPr/>
        </p:nvSpPr>
        <p:spPr>
          <a:xfrm>
            <a:off x="3243559" y="3925126"/>
            <a:ext cx="3379662" cy="574479"/>
          </a:xfrm>
          <a:prstGeom prst="round1Rect">
            <a:avLst>
              <a:gd name="adj" fmla="val 0"/>
            </a:avLst>
          </a:prstGeom>
          <a:solidFill>
            <a:srgbClr val="E80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ko-KR" altLang="en-US" sz="2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15625A-24DA-1483-6F05-809D58BF1FED}"/>
              </a:ext>
            </a:extLst>
          </p:cNvPr>
          <p:cNvSpPr txBox="1"/>
          <p:nvPr/>
        </p:nvSpPr>
        <p:spPr>
          <a:xfrm>
            <a:off x="3464535" y="3966549"/>
            <a:ext cx="293862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본격적인 고급화 전략</a:t>
            </a:r>
            <a:endParaRPr lang="ko-KR" altLang="en-US" sz="2600" dirty="0">
              <a:solidFill>
                <a:schemeClr val="bg1"/>
              </a:solidFill>
            </a:endParaRPr>
          </a:p>
        </p:txBody>
      </p:sp>
      <p:pic>
        <p:nvPicPr>
          <p:cNvPr id="2" name="내용 개체 틀 8">
            <a:extLst>
              <a:ext uri="{FF2B5EF4-FFF2-40B4-BE49-F238E27FC236}">
                <a16:creationId xmlns:a16="http://schemas.microsoft.com/office/drawing/2014/main" id="{550AD577-E419-1BDC-6F37-3C187FF3E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87" y="5692096"/>
            <a:ext cx="880436" cy="616904"/>
          </a:xfrm>
        </p:spPr>
      </p:pic>
    </p:spTree>
    <p:extLst>
      <p:ext uri="{BB962C8B-B14F-4D97-AF65-F5344CB8AC3E}">
        <p14:creationId xmlns:p14="http://schemas.microsoft.com/office/powerpoint/2010/main" val="1336771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8790AC-34CF-7FA1-6364-B38F29CC81B7}"/>
              </a:ext>
            </a:extLst>
          </p:cNvPr>
          <p:cNvSpPr txBox="1"/>
          <p:nvPr/>
        </p:nvSpPr>
        <p:spPr>
          <a:xfrm>
            <a:off x="1767291" y="15764"/>
            <a:ext cx="1112706" cy="945383"/>
          </a:xfrm>
          <a:prstGeom prst="rect">
            <a:avLst/>
          </a:prstGeom>
          <a:noFill/>
        </p:spPr>
        <p:txBody>
          <a:bodyPr wrap="square" tIns="468000" rIns="360000" bIns="72000" rtlCol="0" anchor="t">
            <a:spAutoFit/>
          </a:bodyPr>
          <a:lstStyle/>
          <a:p>
            <a:pPr algn="r"/>
            <a:r>
              <a:rPr lang="en-US" altLang="ko-KR" sz="2600" dirty="0">
                <a:solidFill>
                  <a:srgbClr val="E80A4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02</a:t>
            </a:r>
            <a:endParaRPr lang="ko-KR" altLang="en-US" sz="2600" dirty="0">
              <a:solidFill>
                <a:srgbClr val="E80A4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3BA8F98-273B-454E-BF93-9ABEA9588416}"/>
              </a:ext>
            </a:extLst>
          </p:cNvPr>
          <p:cNvCxnSpPr>
            <a:cxnSpLocks/>
          </p:cNvCxnSpPr>
          <p:nvPr/>
        </p:nvCxnSpPr>
        <p:spPr>
          <a:xfrm>
            <a:off x="2880000" y="549000"/>
            <a:ext cx="0" cy="576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214412F4-31FB-394A-0BB5-5175E22444EF}"/>
              </a:ext>
            </a:extLst>
          </p:cNvPr>
          <p:cNvSpPr txBox="1">
            <a:spLocks/>
          </p:cNvSpPr>
          <p:nvPr/>
        </p:nvSpPr>
        <p:spPr>
          <a:xfrm>
            <a:off x="555440" y="997499"/>
            <a:ext cx="2324560" cy="1437229"/>
          </a:xfrm>
          <a:prstGeom prst="rect">
            <a:avLst/>
          </a:prstGeom>
        </p:spPr>
        <p:txBody>
          <a:bodyPr vert="horz" lIns="91440" tIns="45720" rIns="36000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ko-KR" altLang="en-US" sz="4000" dirty="0">
                <a:solidFill>
                  <a:srgbClr val="33333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시장조사</a:t>
            </a:r>
          </a:p>
        </p:txBody>
      </p:sp>
      <p:sp>
        <p:nvSpPr>
          <p:cNvPr id="9" name="사각형: 둥근 한쪽 모서리 8">
            <a:extLst>
              <a:ext uri="{FF2B5EF4-FFF2-40B4-BE49-F238E27FC236}">
                <a16:creationId xmlns:a16="http://schemas.microsoft.com/office/drawing/2014/main" id="{B220F75A-1FCC-3713-4B26-45C049AC5370}"/>
              </a:ext>
            </a:extLst>
          </p:cNvPr>
          <p:cNvSpPr/>
          <p:nvPr/>
        </p:nvSpPr>
        <p:spPr>
          <a:xfrm>
            <a:off x="3243559" y="549000"/>
            <a:ext cx="3824506" cy="574479"/>
          </a:xfrm>
          <a:prstGeom prst="round1Rect">
            <a:avLst>
              <a:gd name="adj" fmla="val 0"/>
            </a:avLst>
          </a:prstGeom>
          <a:solidFill>
            <a:srgbClr val="E80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ko-KR" altLang="en-US" sz="2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E63D47-84CD-15AB-B84E-898C28D7CE56}"/>
              </a:ext>
            </a:extLst>
          </p:cNvPr>
          <p:cNvSpPr txBox="1"/>
          <p:nvPr/>
        </p:nvSpPr>
        <p:spPr>
          <a:xfrm>
            <a:off x="3464535" y="590423"/>
            <a:ext cx="347563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비싸도 갈 사람은 다 간다</a:t>
            </a:r>
            <a:r>
              <a:rPr lang="en-US" altLang="ko-KR" sz="2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  <a:endParaRPr lang="ko-KR" altLang="en-US" sz="2600" dirty="0">
              <a:solidFill>
                <a:schemeClr val="bg1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26D1D53-F569-4D03-EDD7-CB9D57567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" t="21786" r="2463" b="4397"/>
          <a:stretch>
            <a:fillRect/>
          </a:stretch>
        </p:blipFill>
        <p:spPr>
          <a:xfrm>
            <a:off x="6558080" y="3827489"/>
            <a:ext cx="5276333" cy="2462779"/>
          </a:xfrm>
          <a:custGeom>
            <a:avLst/>
            <a:gdLst>
              <a:gd name="connsiteX0" fmla="*/ 0 w 5276333"/>
              <a:gd name="connsiteY0" fmla="*/ 0 h 2462779"/>
              <a:gd name="connsiteX1" fmla="*/ 5276333 w 5276333"/>
              <a:gd name="connsiteY1" fmla="*/ 0 h 2462779"/>
              <a:gd name="connsiteX2" fmla="*/ 5276333 w 5276333"/>
              <a:gd name="connsiteY2" fmla="*/ 2462779 h 2462779"/>
              <a:gd name="connsiteX3" fmla="*/ 0 w 5276333"/>
              <a:gd name="connsiteY3" fmla="*/ 2462779 h 2462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6333" h="2462779">
                <a:moveTo>
                  <a:pt x="0" y="0"/>
                </a:moveTo>
                <a:lnTo>
                  <a:pt x="5276333" y="0"/>
                </a:lnTo>
                <a:lnTo>
                  <a:pt x="5276333" y="2462779"/>
                </a:lnTo>
                <a:lnTo>
                  <a:pt x="0" y="2462779"/>
                </a:lnTo>
                <a:close/>
              </a:path>
            </a:pathLst>
          </a:cu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45064E2-7758-44EC-6CBE-8A549FA234C0}"/>
              </a:ext>
            </a:extLst>
          </p:cNvPr>
          <p:cNvSpPr txBox="1"/>
          <p:nvPr/>
        </p:nvSpPr>
        <p:spPr>
          <a:xfrm>
            <a:off x="2879997" y="1255687"/>
            <a:ext cx="9311995" cy="1722894"/>
          </a:xfrm>
          <a:prstGeom prst="rect">
            <a:avLst/>
          </a:prstGeom>
          <a:noFill/>
        </p:spPr>
        <p:txBody>
          <a:bodyPr wrap="square" lIns="360000" tIns="108000" rIns="36000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대체로 </a:t>
            </a:r>
            <a:r>
              <a:rPr lang="ko-KR" altLang="en-US" dirty="0" err="1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샵인샵</a:t>
            </a: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 매장 운영</a:t>
            </a:r>
            <a:r>
              <a:rPr lang="en-US" altLang="ko-KR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고가의 커피 가격에도 커피 전문점 </a:t>
            </a:r>
            <a:r>
              <a:rPr lang="ko-KR" altLang="en-US" dirty="0" err="1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트렌드지수에서</a:t>
            </a: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 상위권을 유지하고 있다는 것은 그들의 고급화 전략이 아주 효과가 있다고 보여진다</a:t>
            </a:r>
            <a:r>
              <a:rPr lang="en-US" altLang="ko-KR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저렴한 가격이나 유명한 모델</a:t>
            </a:r>
            <a:r>
              <a:rPr lang="en-US" altLang="ko-KR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여러 프로모션 등으로 경쟁력 높은 타 </a:t>
            </a:r>
            <a:r>
              <a:rPr lang="ko-KR" altLang="en-US" dirty="0" err="1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브랜드들과의</a:t>
            </a: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 순위 차트에서 상위권을 차지 한다는 것은 </a:t>
            </a:r>
            <a:r>
              <a:rPr lang="en-US" altLang="ko-KR" dirty="0">
                <a:solidFill>
                  <a:srgbClr val="876F53"/>
                </a:solidFill>
                <a:latin typeface="프리젠테이션 5 Medium" pitchFamily="2" charset="-127"/>
                <a:ea typeface="프리젠테이션 5 Medium" pitchFamily="2" charset="-127"/>
              </a:rPr>
              <a:t>‘</a:t>
            </a:r>
            <a:r>
              <a:rPr lang="ko-KR" altLang="en-US" dirty="0">
                <a:solidFill>
                  <a:srgbClr val="876F53"/>
                </a:solidFill>
                <a:latin typeface="프리젠테이션 5 Medium" pitchFamily="2" charset="-127"/>
                <a:ea typeface="프리젠테이션 5 Medium" pitchFamily="2" charset="-127"/>
              </a:rPr>
              <a:t>값이 비싸더라도 맛있는 고급 커피를 마시겠다</a:t>
            </a:r>
            <a:r>
              <a:rPr lang="en-US" altLang="ko-KR" dirty="0">
                <a:solidFill>
                  <a:srgbClr val="876F53"/>
                </a:solidFill>
                <a:latin typeface="프리젠테이션 5 Medium" pitchFamily="2" charset="-127"/>
                <a:ea typeface="프리젠테이션 5 Medium" pitchFamily="2" charset="-127"/>
              </a:rPr>
              <a:t>.‘ </a:t>
            </a:r>
            <a:r>
              <a:rPr lang="ko-KR" altLang="en-US" dirty="0">
                <a:solidFill>
                  <a:srgbClr val="876F53"/>
                </a:solidFill>
                <a:latin typeface="프리젠테이션 5 Medium" pitchFamily="2" charset="-127"/>
                <a:ea typeface="프리젠테이션 5 Medium" pitchFamily="2" charset="-127"/>
              </a:rPr>
              <a:t>라는 소비자들이 많다는 뜻</a:t>
            </a: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이기도 하다</a:t>
            </a:r>
            <a:r>
              <a:rPr lang="en-US" altLang="ko-KR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</a:p>
        </p:txBody>
      </p:sp>
      <p:sp>
        <p:nvSpPr>
          <p:cNvPr id="22" name="사각형: 둥근 한쪽 모서리 21">
            <a:extLst>
              <a:ext uri="{FF2B5EF4-FFF2-40B4-BE49-F238E27FC236}">
                <a16:creationId xmlns:a16="http://schemas.microsoft.com/office/drawing/2014/main" id="{CF3C6EA2-EE36-31D4-8790-7EA34AC7B717}"/>
              </a:ext>
            </a:extLst>
          </p:cNvPr>
          <p:cNvSpPr/>
          <p:nvPr/>
        </p:nvSpPr>
        <p:spPr>
          <a:xfrm>
            <a:off x="6899823" y="4360422"/>
            <a:ext cx="4541886" cy="258504"/>
          </a:xfrm>
          <a:prstGeom prst="round1Rect">
            <a:avLst>
              <a:gd name="adj" fmla="val 0"/>
            </a:avLst>
          </a:prstGeom>
          <a:solidFill>
            <a:srgbClr val="E80A4D">
              <a:alpha val="20000"/>
            </a:srgbClr>
          </a:solidFill>
          <a:ln>
            <a:solidFill>
              <a:srgbClr val="876F5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ko-KR" altLang="en-US" sz="2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E4E86A-80E0-2972-23DE-9F22BEBE582B}"/>
              </a:ext>
            </a:extLst>
          </p:cNvPr>
          <p:cNvSpPr txBox="1"/>
          <p:nvPr/>
        </p:nvSpPr>
        <p:spPr>
          <a:xfrm>
            <a:off x="2886706" y="2982584"/>
            <a:ext cx="3636126" cy="3384888"/>
          </a:xfrm>
          <a:prstGeom prst="rect">
            <a:avLst/>
          </a:prstGeom>
          <a:noFill/>
        </p:spPr>
        <p:txBody>
          <a:bodyPr wrap="square" lIns="360000" tIns="108000" rIns="36000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1</a:t>
            </a: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위를 차지한 스타벅스는 매장 수 뿐만 아니라 인지도 측면에서 </a:t>
            </a:r>
            <a:r>
              <a:rPr lang="en-US" altLang="ko-KR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1</a:t>
            </a: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위에서 내려오는 것이 불가 할 것 같으며</a:t>
            </a:r>
            <a:r>
              <a:rPr lang="en-US" altLang="ko-KR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, 2</a:t>
            </a: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위의 </a:t>
            </a:r>
            <a:r>
              <a:rPr lang="ko-KR" altLang="en-US" dirty="0" err="1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투썸</a:t>
            </a: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 </a:t>
            </a:r>
            <a:r>
              <a:rPr lang="ko-KR" altLang="en-US" dirty="0" err="1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플레이스</a:t>
            </a: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 또한 폴 </a:t>
            </a:r>
            <a:r>
              <a:rPr lang="ko-KR" altLang="en-US" dirty="0" err="1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바셋</a:t>
            </a: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 보다 저렴한 가격대와 유명한 </a:t>
            </a:r>
            <a:r>
              <a:rPr lang="ko-KR" altLang="en-US" dirty="0" err="1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베이커리류</a:t>
            </a:r>
            <a:r>
              <a:rPr lang="en-US" altLang="ko-KR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등으로 토종 커피 브랜드로서는 굳건하기 때문에 위의 두 브랜드를 넘는 것은 매우 어려울 것으로 보인다</a:t>
            </a:r>
            <a:r>
              <a:rPr lang="en-US" altLang="ko-KR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401659-C20B-4F79-027E-43A7F85DB952}"/>
              </a:ext>
            </a:extLst>
          </p:cNvPr>
          <p:cNvSpPr txBox="1"/>
          <p:nvPr/>
        </p:nvSpPr>
        <p:spPr>
          <a:xfrm>
            <a:off x="8927518" y="3481090"/>
            <a:ext cx="30428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0" i="0" dirty="0">
                <a:solidFill>
                  <a:srgbClr val="876F53"/>
                </a:solidFill>
                <a:effectLst/>
                <a:latin typeface="프리젠테이션 2 ExtraLight" pitchFamily="2" charset="-127"/>
                <a:ea typeface="프리젠테이션 2 ExtraLight" pitchFamily="2" charset="-127"/>
              </a:rPr>
              <a:t>출처 </a:t>
            </a:r>
            <a:r>
              <a:rPr lang="en-US" altLang="ko-KR" sz="1600" b="0" i="0" dirty="0">
                <a:solidFill>
                  <a:srgbClr val="876F53"/>
                </a:solidFill>
                <a:effectLst/>
                <a:latin typeface="프리젠테이션 2 ExtraLight" pitchFamily="2" charset="-127"/>
                <a:ea typeface="프리젠테이션 2 ExtraLight" pitchFamily="2" charset="-127"/>
              </a:rPr>
              <a:t>: </a:t>
            </a:r>
            <a:r>
              <a:rPr lang="ko-KR" altLang="en-US" sz="1600" b="0" i="0" dirty="0" err="1">
                <a:solidFill>
                  <a:srgbClr val="876F53"/>
                </a:solidFill>
                <a:effectLst/>
                <a:latin typeface="프리젠테이션 2 ExtraLight" pitchFamily="2" charset="-127"/>
                <a:ea typeface="프리젠테이션 2 ExtraLight" pitchFamily="2" charset="-127"/>
              </a:rPr>
              <a:t>랭키파이</a:t>
            </a:r>
            <a:r>
              <a:rPr lang="ko-KR" altLang="en-US" sz="1600" b="0" i="0" dirty="0">
                <a:solidFill>
                  <a:srgbClr val="876F53"/>
                </a:solidFill>
                <a:effectLst/>
                <a:latin typeface="프리젠테이션 2 ExtraLight" pitchFamily="2" charset="-127"/>
                <a:ea typeface="프리젠테이션 2 ExtraLight" pitchFamily="2" charset="-127"/>
              </a:rPr>
              <a:t> 커피 전문점 트렌드 테이블</a:t>
            </a:r>
            <a:endParaRPr lang="ko-KR" altLang="en-US" sz="1600" dirty="0">
              <a:solidFill>
                <a:srgbClr val="876F53"/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pic>
        <p:nvPicPr>
          <p:cNvPr id="2" name="내용 개체 틀 8">
            <a:extLst>
              <a:ext uri="{FF2B5EF4-FFF2-40B4-BE49-F238E27FC236}">
                <a16:creationId xmlns:a16="http://schemas.microsoft.com/office/drawing/2014/main" id="{8F42F7B5-9472-528E-09EB-C6C7204AF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87" y="5692096"/>
            <a:ext cx="880436" cy="616904"/>
          </a:xfrm>
        </p:spPr>
      </p:pic>
    </p:spTree>
    <p:extLst>
      <p:ext uri="{BB962C8B-B14F-4D97-AF65-F5344CB8AC3E}">
        <p14:creationId xmlns:p14="http://schemas.microsoft.com/office/powerpoint/2010/main" val="967828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140AA93-3D62-EA0B-4366-E634D7D6F6AE}"/>
              </a:ext>
            </a:extLst>
          </p:cNvPr>
          <p:cNvSpPr txBox="1"/>
          <p:nvPr/>
        </p:nvSpPr>
        <p:spPr>
          <a:xfrm>
            <a:off x="1767291" y="15764"/>
            <a:ext cx="1112706" cy="945383"/>
          </a:xfrm>
          <a:prstGeom prst="rect">
            <a:avLst/>
          </a:prstGeom>
          <a:noFill/>
        </p:spPr>
        <p:txBody>
          <a:bodyPr wrap="square" tIns="468000" rIns="360000" bIns="72000" rtlCol="0" anchor="t">
            <a:spAutoFit/>
          </a:bodyPr>
          <a:lstStyle/>
          <a:p>
            <a:pPr algn="r"/>
            <a:r>
              <a:rPr lang="en-US" altLang="ko-KR" sz="2600" dirty="0">
                <a:solidFill>
                  <a:srgbClr val="E80A4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03</a:t>
            </a:r>
            <a:endParaRPr lang="ko-KR" altLang="en-US" sz="2600" dirty="0">
              <a:solidFill>
                <a:srgbClr val="E80A4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A2414C-8B69-588A-A1BF-4106583CEE69}"/>
              </a:ext>
            </a:extLst>
          </p:cNvPr>
          <p:cNvCxnSpPr>
            <a:cxnSpLocks/>
          </p:cNvCxnSpPr>
          <p:nvPr/>
        </p:nvCxnSpPr>
        <p:spPr>
          <a:xfrm>
            <a:off x="2880000" y="549000"/>
            <a:ext cx="0" cy="576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0109921E-5FCB-B1A7-16F4-E822ED9BA8EC}"/>
              </a:ext>
            </a:extLst>
          </p:cNvPr>
          <p:cNvSpPr txBox="1">
            <a:spLocks/>
          </p:cNvSpPr>
          <p:nvPr/>
        </p:nvSpPr>
        <p:spPr>
          <a:xfrm>
            <a:off x="555440" y="997499"/>
            <a:ext cx="2324560" cy="1437229"/>
          </a:xfrm>
          <a:prstGeom prst="rect">
            <a:avLst/>
          </a:prstGeom>
        </p:spPr>
        <p:txBody>
          <a:bodyPr vert="horz" lIns="91440" tIns="45720" rIns="36000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ko-KR" altLang="en-US" sz="4000" dirty="0">
                <a:solidFill>
                  <a:srgbClr val="33333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사용자</a:t>
            </a:r>
            <a:endParaRPr lang="en-US" altLang="ko-KR" sz="4000" dirty="0">
              <a:solidFill>
                <a:srgbClr val="33333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r">
              <a:lnSpc>
                <a:spcPct val="100000"/>
              </a:lnSpc>
            </a:pPr>
            <a:r>
              <a:rPr lang="ko-KR" altLang="en-US" sz="4000" dirty="0">
                <a:solidFill>
                  <a:srgbClr val="33333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조사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E4E4F8-A44A-1431-E0B5-80982F12FCE9}"/>
              </a:ext>
            </a:extLst>
          </p:cNvPr>
          <p:cNvSpPr txBox="1"/>
          <p:nvPr/>
        </p:nvSpPr>
        <p:spPr>
          <a:xfrm>
            <a:off x="2892355" y="3679469"/>
            <a:ext cx="3173538" cy="1722894"/>
          </a:xfrm>
          <a:prstGeom prst="rect">
            <a:avLst/>
          </a:prstGeom>
          <a:noFill/>
        </p:spPr>
        <p:txBody>
          <a:bodyPr wrap="square" lIns="360000" tIns="108000" rIns="18000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양보다 질을 택하는 백화점 상권의 고객 성향에 걸맞는 마케팅으로 백화점에 방문하는 </a:t>
            </a:r>
            <a:r>
              <a:rPr lang="en-US" altLang="ko-KR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30~50</a:t>
            </a: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대고객들이 주로 이용</a:t>
            </a:r>
            <a:endParaRPr lang="en-US" altLang="ko-KR" dirty="0">
              <a:solidFill>
                <a:srgbClr val="333333"/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0B2CB6F-969D-7B84-2F92-8D5951F477F1}"/>
              </a:ext>
            </a:extLst>
          </p:cNvPr>
          <p:cNvSpPr/>
          <p:nvPr/>
        </p:nvSpPr>
        <p:spPr>
          <a:xfrm>
            <a:off x="3255916" y="554132"/>
            <a:ext cx="2624400" cy="2624400"/>
          </a:xfrm>
          <a:prstGeom prst="ellipse">
            <a:avLst/>
          </a:prstGeom>
          <a:gradFill flip="none" rotWithShape="1">
            <a:gsLst>
              <a:gs pos="100000">
                <a:srgbClr val="746550">
                  <a:alpha val="20000"/>
                </a:srgbClr>
              </a:gs>
              <a:gs pos="0">
                <a:srgbClr val="54493A">
                  <a:alpha val="80000"/>
                </a:srgbClr>
              </a:gs>
            </a:gsLst>
            <a:lin ang="16200000" scaled="0"/>
            <a:tileRect/>
          </a:gradFill>
          <a:ln>
            <a:noFill/>
          </a:ln>
          <a:effectLst>
            <a:outerShdw blurRad="152400" dir="5400000" sx="90000" sy="-19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062B38F-45E2-F21A-2714-E598B843A358}"/>
              </a:ext>
            </a:extLst>
          </p:cNvPr>
          <p:cNvSpPr/>
          <p:nvPr/>
        </p:nvSpPr>
        <p:spPr>
          <a:xfrm>
            <a:off x="6250058" y="554132"/>
            <a:ext cx="2624400" cy="2624400"/>
          </a:xfrm>
          <a:prstGeom prst="ellipse">
            <a:avLst/>
          </a:prstGeom>
          <a:gradFill flip="none" rotWithShape="1">
            <a:gsLst>
              <a:gs pos="100000">
                <a:srgbClr val="746550">
                  <a:alpha val="20000"/>
                </a:srgbClr>
              </a:gs>
              <a:gs pos="0">
                <a:srgbClr val="54493A">
                  <a:alpha val="80000"/>
                </a:srgbClr>
              </a:gs>
            </a:gsLst>
            <a:lin ang="16200000" scaled="0"/>
            <a:tileRect/>
          </a:gradFill>
          <a:ln>
            <a:noFill/>
          </a:ln>
          <a:effectLst>
            <a:outerShdw blurRad="152400" dir="5400000" sx="90000" sy="-19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5C558BD-F4F3-58C0-1CDB-4C674A23CCED}"/>
              </a:ext>
            </a:extLst>
          </p:cNvPr>
          <p:cNvSpPr/>
          <p:nvPr/>
        </p:nvSpPr>
        <p:spPr>
          <a:xfrm>
            <a:off x="9244200" y="554132"/>
            <a:ext cx="2624400" cy="2624400"/>
          </a:xfrm>
          <a:prstGeom prst="ellipse">
            <a:avLst/>
          </a:prstGeom>
          <a:gradFill flip="none" rotWithShape="1">
            <a:gsLst>
              <a:gs pos="100000">
                <a:srgbClr val="746550">
                  <a:alpha val="20000"/>
                </a:srgbClr>
              </a:gs>
              <a:gs pos="0">
                <a:srgbClr val="54493A">
                  <a:alpha val="80000"/>
                </a:srgbClr>
              </a:gs>
            </a:gsLst>
            <a:lin ang="16200000" scaled="0"/>
            <a:tileRect/>
          </a:gradFill>
          <a:ln>
            <a:noFill/>
          </a:ln>
          <a:effectLst>
            <a:outerShdw blurRad="152400" dir="5400000" sx="90000" sy="-19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4548B30-5343-8B7D-8C1D-D464108356D8}"/>
              </a:ext>
            </a:extLst>
          </p:cNvPr>
          <p:cNvSpPr/>
          <p:nvPr/>
        </p:nvSpPr>
        <p:spPr>
          <a:xfrm>
            <a:off x="3399441" y="697657"/>
            <a:ext cx="2337349" cy="233734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765DEC-4CC8-E23C-E79B-9E1C4F2FBE80}"/>
              </a:ext>
            </a:extLst>
          </p:cNvPr>
          <p:cNvSpPr txBox="1"/>
          <p:nvPr/>
        </p:nvSpPr>
        <p:spPr>
          <a:xfrm>
            <a:off x="3690444" y="1420056"/>
            <a:ext cx="170591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600" dirty="0">
                <a:solidFill>
                  <a:srgbClr val="876F5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30~50</a:t>
            </a:r>
            <a:r>
              <a:rPr lang="ko-KR" altLang="en-US" sz="2600" dirty="0">
                <a:solidFill>
                  <a:srgbClr val="876F5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대</a:t>
            </a:r>
            <a:endParaRPr lang="en-US" altLang="ko-KR" sz="2600" dirty="0">
              <a:solidFill>
                <a:srgbClr val="876F5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2600" dirty="0">
                <a:solidFill>
                  <a:srgbClr val="876F5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백화점 고객</a:t>
            </a:r>
            <a:endParaRPr lang="ko-KR" altLang="en-US" sz="2600" dirty="0">
              <a:solidFill>
                <a:srgbClr val="876F53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E5A0CA-FB9F-3858-EEBC-F19FCF5D6C7C}"/>
              </a:ext>
            </a:extLst>
          </p:cNvPr>
          <p:cNvSpPr txBox="1"/>
          <p:nvPr/>
        </p:nvSpPr>
        <p:spPr>
          <a:xfrm>
            <a:off x="6078028" y="3679469"/>
            <a:ext cx="2981926" cy="1722894"/>
          </a:xfrm>
          <a:prstGeom prst="rect">
            <a:avLst/>
          </a:prstGeom>
          <a:noFill/>
        </p:spPr>
        <p:txBody>
          <a:bodyPr wrap="square" lIns="180000" tIns="108000" rIns="18000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상하목장의 아이스크림과</a:t>
            </a:r>
            <a:endParaRPr lang="en-US" altLang="ko-KR" dirty="0">
              <a:solidFill>
                <a:srgbClr val="333333"/>
              </a:solidFill>
              <a:latin typeface="프리젠테이션 2 ExtraLight" pitchFamily="2" charset="-127"/>
              <a:ea typeface="프리젠테이션 2 ExtraLight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베이커리류가</a:t>
            </a: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 다양하고 맛있어서 아이들과 함께 즐기는 가족단위의 고객들도 많음</a:t>
            </a:r>
            <a:endParaRPr lang="en-US" altLang="ko-KR" dirty="0">
              <a:solidFill>
                <a:srgbClr val="333333"/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21E09C-9310-D731-55C1-01BE471272BF}"/>
              </a:ext>
            </a:extLst>
          </p:cNvPr>
          <p:cNvSpPr txBox="1"/>
          <p:nvPr/>
        </p:nvSpPr>
        <p:spPr>
          <a:xfrm>
            <a:off x="9066021" y="3679469"/>
            <a:ext cx="3133563" cy="2138393"/>
          </a:xfrm>
          <a:prstGeom prst="rect">
            <a:avLst/>
          </a:prstGeom>
          <a:noFill/>
        </p:spPr>
        <p:txBody>
          <a:bodyPr wrap="square" lIns="180000" tIns="108000" rIns="36000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서울</a:t>
            </a:r>
            <a:r>
              <a:rPr lang="en-US" altLang="ko-KR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수도권의 주요 오피스 상권에 입점이 많이 되어있어 직장인들의 수요가 많음</a:t>
            </a:r>
            <a:r>
              <a:rPr lang="en-US" altLang="ko-KR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333333"/>
                </a:solidFill>
                <a:latin typeface="프리젠테이션 2 ExtraLight" pitchFamily="2" charset="-127"/>
                <a:ea typeface="프리젠테이션 2 ExtraLight" pitchFamily="2" charset="-127"/>
              </a:rPr>
              <a:t>특히 미팅이나 접객에 저가 커피보다 선호하는 편</a:t>
            </a:r>
            <a:endParaRPr lang="en-US" altLang="ko-KR" dirty="0">
              <a:solidFill>
                <a:srgbClr val="333333"/>
              </a:solidFill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5CD9471-C2DB-1BEE-DCFA-0EC465BB2B5D}"/>
              </a:ext>
            </a:extLst>
          </p:cNvPr>
          <p:cNvCxnSpPr>
            <a:cxnSpLocks/>
          </p:cNvCxnSpPr>
          <p:nvPr/>
        </p:nvCxnSpPr>
        <p:spPr>
          <a:xfrm>
            <a:off x="6071960" y="3917092"/>
            <a:ext cx="0" cy="2390689"/>
          </a:xfrm>
          <a:prstGeom prst="line">
            <a:avLst/>
          </a:prstGeom>
          <a:ln>
            <a:solidFill>
              <a:srgbClr val="CCBEA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0958657-24A4-E480-5B8A-AB1F24734407}"/>
              </a:ext>
            </a:extLst>
          </p:cNvPr>
          <p:cNvCxnSpPr>
            <a:cxnSpLocks/>
          </p:cNvCxnSpPr>
          <p:nvPr/>
        </p:nvCxnSpPr>
        <p:spPr>
          <a:xfrm>
            <a:off x="9059954" y="3917092"/>
            <a:ext cx="0" cy="2390689"/>
          </a:xfrm>
          <a:prstGeom prst="line">
            <a:avLst/>
          </a:prstGeom>
          <a:ln>
            <a:solidFill>
              <a:srgbClr val="CCBEA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6FA2A3BE-7655-5DC6-54B9-BCDBF811FB56}"/>
              </a:ext>
            </a:extLst>
          </p:cNvPr>
          <p:cNvSpPr/>
          <p:nvPr/>
        </p:nvSpPr>
        <p:spPr>
          <a:xfrm>
            <a:off x="6393896" y="707508"/>
            <a:ext cx="2337349" cy="233734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9FD11B-7508-CB91-35BC-05E5A3424E22}"/>
              </a:ext>
            </a:extLst>
          </p:cNvPr>
          <p:cNvSpPr txBox="1"/>
          <p:nvPr/>
        </p:nvSpPr>
        <p:spPr>
          <a:xfrm>
            <a:off x="6868443" y="1629961"/>
            <a:ext cx="133882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600" dirty="0">
                <a:solidFill>
                  <a:srgbClr val="876F5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가족단위</a:t>
            </a:r>
            <a:endParaRPr lang="ko-KR" altLang="en-US" sz="2600" dirty="0">
              <a:solidFill>
                <a:srgbClr val="876F53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E06805F-FB50-0F65-C092-9C39FE825BE0}"/>
              </a:ext>
            </a:extLst>
          </p:cNvPr>
          <p:cNvSpPr/>
          <p:nvPr/>
        </p:nvSpPr>
        <p:spPr>
          <a:xfrm>
            <a:off x="9373719" y="707508"/>
            <a:ext cx="2337349" cy="233734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894775-40A1-CA9A-5367-6BBEAEA84BAE}"/>
              </a:ext>
            </a:extLst>
          </p:cNvPr>
          <p:cNvSpPr txBox="1"/>
          <p:nvPr/>
        </p:nvSpPr>
        <p:spPr>
          <a:xfrm>
            <a:off x="9703994" y="1429907"/>
            <a:ext cx="162736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600" dirty="0">
                <a:solidFill>
                  <a:srgbClr val="876F5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오피스상권</a:t>
            </a:r>
            <a:endParaRPr lang="en-US" altLang="ko-KR" sz="2600" dirty="0">
              <a:solidFill>
                <a:srgbClr val="876F5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2600" dirty="0">
                <a:solidFill>
                  <a:srgbClr val="876F5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직장인</a:t>
            </a:r>
            <a:endParaRPr lang="ko-KR" altLang="en-US" sz="2600" dirty="0">
              <a:solidFill>
                <a:srgbClr val="876F53"/>
              </a:solidFill>
            </a:endParaRPr>
          </a:p>
        </p:txBody>
      </p:sp>
      <p:pic>
        <p:nvPicPr>
          <p:cNvPr id="2" name="내용 개체 틀 8">
            <a:extLst>
              <a:ext uri="{FF2B5EF4-FFF2-40B4-BE49-F238E27FC236}">
                <a16:creationId xmlns:a16="http://schemas.microsoft.com/office/drawing/2014/main" id="{A3CCBA21-7553-6E65-11C0-95840C2AD0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87" y="5692096"/>
            <a:ext cx="880436" cy="616904"/>
          </a:xfrm>
        </p:spPr>
      </p:pic>
    </p:spTree>
    <p:extLst>
      <p:ext uri="{BB962C8B-B14F-4D97-AF65-F5344CB8AC3E}">
        <p14:creationId xmlns:p14="http://schemas.microsoft.com/office/powerpoint/2010/main" val="2060823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9ADA6-4C7B-CB9B-8EE1-5EC7240B8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440" y="997499"/>
            <a:ext cx="2324560" cy="604367"/>
          </a:xfrm>
        </p:spPr>
        <p:txBody>
          <a:bodyPr rIns="360000" anchor="t">
            <a:noAutofit/>
          </a:bodyPr>
          <a:lstStyle/>
          <a:p>
            <a:pPr algn="r">
              <a:lnSpc>
                <a:spcPct val="100000"/>
              </a:lnSpc>
            </a:pPr>
            <a:r>
              <a:rPr lang="ko-KR" altLang="en-US" sz="4000" dirty="0">
                <a:solidFill>
                  <a:srgbClr val="33333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페르소나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3EB274-A213-43AF-FF90-094157F8956A}"/>
              </a:ext>
            </a:extLst>
          </p:cNvPr>
          <p:cNvSpPr txBox="1"/>
          <p:nvPr/>
        </p:nvSpPr>
        <p:spPr>
          <a:xfrm>
            <a:off x="1767294" y="15764"/>
            <a:ext cx="1112706" cy="981735"/>
          </a:xfrm>
          <a:prstGeom prst="rect">
            <a:avLst/>
          </a:prstGeom>
          <a:noFill/>
        </p:spPr>
        <p:txBody>
          <a:bodyPr wrap="square" tIns="468000" rIns="360000" bIns="108000" rtlCol="0">
            <a:spAutoFit/>
          </a:bodyPr>
          <a:lstStyle/>
          <a:p>
            <a:pPr algn="r"/>
            <a:r>
              <a:rPr lang="en-US" altLang="ko-KR" sz="2600" dirty="0">
                <a:solidFill>
                  <a:srgbClr val="E80A4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  <a:endParaRPr lang="ko-KR" altLang="en-US" sz="2600" dirty="0">
              <a:solidFill>
                <a:srgbClr val="E80A4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3DA36C9-C637-45A5-49D6-F7E172780A8B}"/>
              </a:ext>
            </a:extLst>
          </p:cNvPr>
          <p:cNvCxnSpPr>
            <a:cxnSpLocks/>
          </p:cNvCxnSpPr>
          <p:nvPr/>
        </p:nvCxnSpPr>
        <p:spPr>
          <a:xfrm>
            <a:off x="2880000" y="549000"/>
            <a:ext cx="0" cy="576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925CC6D-E88B-C489-9CF0-C5DE9B1C4DC9}"/>
              </a:ext>
            </a:extLst>
          </p:cNvPr>
          <p:cNvSpPr txBox="1"/>
          <p:nvPr/>
        </p:nvSpPr>
        <p:spPr>
          <a:xfrm>
            <a:off x="2880007" y="1134496"/>
            <a:ext cx="3241244" cy="587441"/>
          </a:xfrm>
          <a:prstGeom prst="rect">
            <a:avLst/>
          </a:prstGeom>
          <a:noFill/>
        </p:spPr>
        <p:txBody>
          <a:bodyPr wrap="square" lIns="360000" tIns="180000" rIns="0" bIns="36000" rtlCol="0">
            <a:spAutoFit/>
          </a:bodyPr>
          <a:lstStyle/>
          <a:p>
            <a:r>
              <a:rPr lang="ko-KR" altLang="en-US" sz="2400" dirty="0" err="1">
                <a:solidFill>
                  <a:srgbClr val="333333"/>
                </a:solidFill>
                <a:latin typeface="프리젠테이션 7 Bold" pitchFamily="2" charset="-127"/>
                <a:ea typeface="프리젠테이션 7 Bold" pitchFamily="2" charset="-127"/>
                <a:cs typeface="Pretendard Light" panose="02000403000000020004" pitchFamily="50" charset="-127"/>
              </a:rPr>
              <a:t>황디터</a:t>
            </a:r>
            <a:r>
              <a:rPr lang="ko-KR" altLang="en-US" sz="2400" dirty="0">
                <a:solidFill>
                  <a:srgbClr val="333333"/>
                </a:solidFill>
                <a:latin typeface="프리젠테이션 5 Medium" pitchFamily="2" charset="-127"/>
                <a:ea typeface="프리젠테이션 5 Medium" pitchFamily="2" charset="-127"/>
                <a:cs typeface="Pretendard Light" panose="02000403000000020004" pitchFamily="50" charset="-127"/>
              </a:rPr>
              <a:t>   </a:t>
            </a:r>
            <a:r>
              <a:rPr lang="en-US" altLang="ko-KR" dirty="0">
                <a:solidFill>
                  <a:srgbClr val="333333"/>
                </a:solidFill>
                <a:latin typeface="프리젠테이션 5 Medium" pitchFamily="2" charset="-127"/>
                <a:ea typeface="프리젠테이션 5 Medium" pitchFamily="2" charset="-127"/>
                <a:cs typeface="Pretendard Light" panose="02000403000000020004" pitchFamily="50" charset="-127"/>
              </a:rPr>
              <a:t>36</a:t>
            </a:r>
            <a:r>
              <a:rPr lang="ko-KR" altLang="en-US" dirty="0">
                <a:solidFill>
                  <a:srgbClr val="333333"/>
                </a:solidFill>
                <a:latin typeface="프리젠테이션 5 Medium" pitchFamily="2" charset="-127"/>
                <a:ea typeface="프리젠테이션 5 Medium" pitchFamily="2" charset="-127"/>
                <a:cs typeface="Pretendard Light" panose="02000403000000020004" pitchFamily="50" charset="-127"/>
              </a:rPr>
              <a:t>세     여</a:t>
            </a:r>
            <a:endParaRPr lang="en-US" altLang="ko-KR" dirty="0">
              <a:solidFill>
                <a:srgbClr val="333333"/>
              </a:solidFill>
              <a:latin typeface="프리젠테이션 5 Medium" pitchFamily="2" charset="-127"/>
              <a:ea typeface="프리젠테이션 5 Medium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EFDB30-7EA0-68E8-614E-89B1893962CE}"/>
              </a:ext>
            </a:extLst>
          </p:cNvPr>
          <p:cNvSpPr txBox="1"/>
          <p:nvPr/>
        </p:nvSpPr>
        <p:spPr>
          <a:xfrm>
            <a:off x="2880000" y="1708975"/>
            <a:ext cx="2833625" cy="386054"/>
          </a:xfrm>
          <a:prstGeom prst="rect">
            <a:avLst/>
          </a:prstGeom>
          <a:noFill/>
        </p:spPr>
        <p:txBody>
          <a:bodyPr wrap="square" lIns="360000" tIns="108000" bIns="0" rtlCol="0">
            <a:spAutoFit/>
          </a:bodyPr>
          <a:lstStyle/>
          <a:p>
            <a:r>
              <a:rPr lang="en-US" altLang="ko-KR" sz="1800" dirty="0">
                <a:solidFill>
                  <a:srgbClr val="333333"/>
                </a:solidFill>
                <a:latin typeface="프리젠테이션 5 Medium" pitchFamily="2" charset="-127"/>
                <a:ea typeface="프리젠테이션 5 Medium" pitchFamily="2" charset="-127"/>
                <a:cs typeface="Pretendard Light" panose="02000403000000020004" pitchFamily="50" charset="-127"/>
              </a:rPr>
              <a:t>12</a:t>
            </a:r>
            <a:r>
              <a:rPr lang="ko-KR" altLang="en-US" sz="1800" dirty="0" err="1">
                <a:solidFill>
                  <a:srgbClr val="333333"/>
                </a:solidFill>
                <a:latin typeface="프리젠테이션 5 Medium" pitchFamily="2" charset="-127"/>
                <a:ea typeface="프리젠테이션 5 Medium" pitchFamily="2" charset="-127"/>
                <a:cs typeface="Pretendard Light" panose="02000403000000020004" pitchFamily="50" charset="-127"/>
              </a:rPr>
              <a:t>년차</a:t>
            </a:r>
            <a:r>
              <a:rPr lang="ko-KR" altLang="en-US" sz="1800" dirty="0">
                <a:solidFill>
                  <a:srgbClr val="333333"/>
                </a:solidFill>
                <a:latin typeface="프리젠테이션 5 Medium" pitchFamily="2" charset="-127"/>
                <a:ea typeface="프리젠테이션 5 Medium" pitchFamily="2" charset="-127"/>
                <a:cs typeface="Pretendard Light" panose="02000403000000020004" pitchFamily="50" charset="-127"/>
              </a:rPr>
              <a:t> 패션잡지 에디터</a:t>
            </a:r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E6D32F0-A4F4-FF13-3ED6-51D558899623}"/>
              </a:ext>
            </a:extLst>
          </p:cNvPr>
          <p:cNvCxnSpPr>
            <a:cxnSpLocks/>
          </p:cNvCxnSpPr>
          <p:nvPr/>
        </p:nvCxnSpPr>
        <p:spPr>
          <a:xfrm>
            <a:off x="4638101" y="1439233"/>
            <a:ext cx="0" cy="172800"/>
          </a:xfrm>
          <a:prstGeom prst="line">
            <a:avLst/>
          </a:prstGeom>
          <a:ln w="2540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4E8E62C-AB57-55A5-EFB5-ECBEC6D1B698}"/>
              </a:ext>
            </a:extLst>
          </p:cNvPr>
          <p:cNvSpPr txBox="1"/>
          <p:nvPr/>
        </p:nvSpPr>
        <p:spPr>
          <a:xfrm>
            <a:off x="2891251" y="3932232"/>
            <a:ext cx="7134329" cy="2444836"/>
          </a:xfrm>
          <a:prstGeom prst="rect">
            <a:avLst/>
          </a:prstGeom>
          <a:noFill/>
        </p:spPr>
        <p:txBody>
          <a:bodyPr wrap="square" lIns="360000" t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프리젠테이션 2 ExtraLight" pitchFamily="2" charset="-127"/>
                <a:ea typeface="프리젠테이션 2 ExtraLight" pitchFamily="2" charset="-127"/>
              </a:rPr>
              <a:t>·   </a:t>
            </a: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트렌드에 민감해서 늘 다가오는 시즌의 유행할 아이템</a:t>
            </a:r>
            <a:r>
              <a:rPr lang="en-US" altLang="ko-KR" dirty="0">
                <a:latin typeface="프리젠테이션 2 ExtraLight" pitchFamily="2" charset="-127"/>
                <a:ea typeface="프리젠테이션 2 ExtraLight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     색상 등을 조사하는 것은 기본이고 브랜드 마다 </a:t>
            </a:r>
            <a:r>
              <a:rPr lang="ko-KR" altLang="en-US" dirty="0" err="1">
                <a:latin typeface="프리젠테이션 2 ExtraLight" pitchFamily="2" charset="-127"/>
                <a:ea typeface="프리젠테이션 2 ExtraLight" pitchFamily="2" charset="-127"/>
              </a:rPr>
              <a:t>룩북과</a:t>
            </a: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 컬렉션을 </a:t>
            </a:r>
            <a:r>
              <a:rPr lang="ko-KR" altLang="en-US" dirty="0" err="1">
                <a:latin typeface="프리젠테이션 2 ExtraLight" pitchFamily="2" charset="-127"/>
                <a:ea typeface="프리젠테이션 2 ExtraLight" pitchFamily="2" charset="-127"/>
              </a:rPr>
              <a:t>파악하는게</a:t>
            </a: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 취미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프리젠테이션 2 ExtraLight" pitchFamily="2" charset="-127"/>
                <a:ea typeface="프리젠테이션 2 ExtraLight" pitchFamily="2" charset="-127"/>
              </a:rPr>
              <a:t>·   </a:t>
            </a: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취미와 직업이 일치되어 직업만족도가 </a:t>
            </a:r>
            <a:r>
              <a:rPr lang="ko-KR" altLang="en-US" dirty="0" err="1">
                <a:latin typeface="프리젠테이션 2 ExtraLight" pitchFamily="2" charset="-127"/>
                <a:ea typeface="프리젠테이션 2 ExtraLight" pitchFamily="2" charset="-127"/>
              </a:rPr>
              <a:t>높은편</a:t>
            </a:r>
            <a:endParaRPr lang="en-US" altLang="ko-KR" dirty="0">
              <a:latin typeface="프리젠테이션 2 ExtraLight" pitchFamily="2" charset="-127"/>
              <a:ea typeface="프리젠테이션 2 ExtraLight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프리젠테이션 2 ExtraLight" pitchFamily="2" charset="-127"/>
                <a:ea typeface="프리젠테이션 2 ExtraLight" pitchFamily="2" charset="-127"/>
              </a:rPr>
              <a:t>·   </a:t>
            </a: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패션 뿐 아니라 어떤 분야에서도 선택 기준 중 </a:t>
            </a:r>
            <a:r>
              <a:rPr lang="en-US" altLang="ko-KR" dirty="0">
                <a:latin typeface="프리젠테이션 2 ExtraLight" pitchFamily="2" charset="-127"/>
                <a:ea typeface="프리젠테이션 2 ExtraLight" pitchFamily="2" charset="-127"/>
              </a:rPr>
              <a:t>'</a:t>
            </a: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디자인</a:t>
            </a:r>
            <a:r>
              <a:rPr lang="en-US" altLang="ko-KR" dirty="0">
                <a:latin typeface="프리젠테이션 2 ExtraLight" pitchFamily="2" charset="-127"/>
                <a:ea typeface="프리젠테이션 2 ExtraLight" pitchFamily="2" charset="-127"/>
              </a:rPr>
              <a:t>'</a:t>
            </a: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의 비중이 가장 높음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프리젠테이션 2 ExtraLight" pitchFamily="2" charset="-127"/>
                <a:ea typeface="프리젠테이션 2 ExtraLight" pitchFamily="2" charset="-127"/>
              </a:rPr>
              <a:t>·   </a:t>
            </a: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보여지는 것이 중요한 스타일이라 늘 드레스업에 </a:t>
            </a:r>
            <a:r>
              <a:rPr lang="ko-KR" altLang="en-US" dirty="0" err="1">
                <a:latin typeface="프리젠테이션 2 ExtraLight" pitchFamily="2" charset="-127"/>
                <a:ea typeface="프리젠테이션 2 ExtraLight" pitchFamily="2" charset="-127"/>
              </a:rPr>
              <a:t>신경쓰는</a:t>
            </a: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 편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프리젠테이션 2 ExtraLight" pitchFamily="2" charset="-127"/>
                <a:ea typeface="프리젠테이션 2 ExtraLight" pitchFamily="2" charset="-127"/>
              </a:rPr>
              <a:t>·   </a:t>
            </a: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차갑고 깐깐하게 보이지만 내면은 부드러운 외강내유 스타일</a:t>
            </a:r>
          </a:p>
        </p:txBody>
      </p:sp>
      <p:sp>
        <p:nvSpPr>
          <p:cNvPr id="31" name="사각형: 둥근 한쪽 모서리 30">
            <a:extLst>
              <a:ext uri="{FF2B5EF4-FFF2-40B4-BE49-F238E27FC236}">
                <a16:creationId xmlns:a16="http://schemas.microsoft.com/office/drawing/2014/main" id="{34E41BA9-E40D-7F5A-527A-0D407428AE92}"/>
              </a:ext>
            </a:extLst>
          </p:cNvPr>
          <p:cNvSpPr/>
          <p:nvPr/>
        </p:nvSpPr>
        <p:spPr>
          <a:xfrm>
            <a:off x="3243559" y="549000"/>
            <a:ext cx="3390453" cy="574479"/>
          </a:xfrm>
          <a:prstGeom prst="round1Rect">
            <a:avLst>
              <a:gd name="adj" fmla="val 0"/>
            </a:avLst>
          </a:prstGeom>
          <a:solidFill>
            <a:srgbClr val="E80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ko-KR" altLang="en-US" sz="2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E0AA1F-0B2B-C531-DCF3-823901143D8E}"/>
              </a:ext>
            </a:extLst>
          </p:cNvPr>
          <p:cNvSpPr txBox="1"/>
          <p:nvPr/>
        </p:nvSpPr>
        <p:spPr>
          <a:xfrm>
            <a:off x="3464535" y="590423"/>
            <a:ext cx="29562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자타공인 </a:t>
            </a:r>
            <a:r>
              <a:rPr lang="ko-KR" altLang="en-US" sz="2600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커리어우먼</a:t>
            </a:r>
            <a:r>
              <a:rPr lang="en-US" altLang="ko-KR" sz="2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!</a:t>
            </a:r>
            <a:endParaRPr lang="ko-KR" altLang="en-US" sz="26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D98758-E3DA-4534-FB19-27BC6B3A0A4D}"/>
              </a:ext>
            </a:extLst>
          </p:cNvPr>
          <p:cNvSpPr txBox="1"/>
          <p:nvPr/>
        </p:nvSpPr>
        <p:spPr>
          <a:xfrm>
            <a:off x="2889179" y="3314671"/>
            <a:ext cx="2833625" cy="629367"/>
          </a:xfrm>
          <a:prstGeom prst="rect">
            <a:avLst/>
          </a:prstGeom>
          <a:noFill/>
        </p:spPr>
        <p:txBody>
          <a:bodyPr wrap="square" lIns="360000" tIns="108000" bIns="180000" rtlCol="0">
            <a:spAutoFit/>
          </a:bodyPr>
          <a:lstStyle/>
          <a:p>
            <a:r>
              <a:rPr lang="ko-KR" altLang="en-US" sz="2200" dirty="0" err="1">
                <a:solidFill>
                  <a:srgbClr val="E80A4D"/>
                </a:solidFill>
                <a:latin typeface="프리젠테이션 5 Medium" pitchFamily="2" charset="-127"/>
                <a:ea typeface="프리젠테이션 5 Medium" pitchFamily="2" charset="-127"/>
                <a:cs typeface="Pretendard Light" panose="02000403000000020004" pitchFamily="50" charset="-127"/>
              </a:rPr>
              <a:t>황디터의</a:t>
            </a:r>
            <a:r>
              <a:rPr lang="ko-KR" altLang="en-US" sz="2200" dirty="0">
                <a:solidFill>
                  <a:srgbClr val="E80A4D"/>
                </a:solidFill>
                <a:latin typeface="프리젠테이션 5 Medium" pitchFamily="2" charset="-127"/>
                <a:ea typeface="프리젠테이션 5 Medium" pitchFamily="2" charset="-127"/>
                <a:cs typeface="Pretendard Light" panose="02000403000000020004" pitchFamily="50" charset="-127"/>
              </a:rPr>
              <a:t> 라이프 스타일</a:t>
            </a:r>
            <a:endParaRPr lang="ko-KR" altLang="en-US" sz="2200" dirty="0">
              <a:solidFill>
                <a:srgbClr val="E80A4D"/>
              </a:solidFill>
            </a:endParaRPr>
          </a:p>
        </p:txBody>
      </p:sp>
      <p:pic>
        <p:nvPicPr>
          <p:cNvPr id="41" name="내용 개체 틀 8">
            <a:extLst>
              <a:ext uri="{FF2B5EF4-FFF2-40B4-BE49-F238E27FC236}">
                <a16:creationId xmlns:a16="http://schemas.microsoft.com/office/drawing/2014/main" id="{D6D07538-04C6-DA78-B0A7-2175A582F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87" y="5692096"/>
            <a:ext cx="880436" cy="616904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34F3048-6A86-E573-A522-866C044AC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3" t="4041" r="317" b="269"/>
          <a:stretch>
            <a:fillRect/>
          </a:stretch>
        </p:blipFill>
        <p:spPr>
          <a:xfrm>
            <a:off x="8246106" y="553585"/>
            <a:ext cx="3390454" cy="3390454"/>
          </a:xfrm>
          <a:custGeom>
            <a:avLst/>
            <a:gdLst>
              <a:gd name="connsiteX0" fmla="*/ 1695227 w 3390454"/>
              <a:gd name="connsiteY0" fmla="*/ 0 h 3390454"/>
              <a:gd name="connsiteX1" fmla="*/ 3390454 w 3390454"/>
              <a:gd name="connsiteY1" fmla="*/ 1695227 h 3390454"/>
              <a:gd name="connsiteX2" fmla="*/ 1695227 w 3390454"/>
              <a:gd name="connsiteY2" fmla="*/ 3390454 h 3390454"/>
              <a:gd name="connsiteX3" fmla="*/ 0 w 3390454"/>
              <a:gd name="connsiteY3" fmla="*/ 1695227 h 3390454"/>
              <a:gd name="connsiteX4" fmla="*/ 1695227 w 3390454"/>
              <a:gd name="connsiteY4" fmla="*/ 0 h 339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90454" h="3390454">
                <a:moveTo>
                  <a:pt x="1695227" y="0"/>
                </a:moveTo>
                <a:cubicBezTo>
                  <a:pt x="2631475" y="0"/>
                  <a:pt x="3390454" y="758979"/>
                  <a:pt x="3390454" y="1695227"/>
                </a:cubicBezTo>
                <a:cubicBezTo>
                  <a:pt x="3390454" y="2631475"/>
                  <a:pt x="2631475" y="3390454"/>
                  <a:pt x="1695227" y="3390454"/>
                </a:cubicBezTo>
                <a:cubicBezTo>
                  <a:pt x="758979" y="3390454"/>
                  <a:pt x="0" y="2631475"/>
                  <a:pt x="0" y="1695227"/>
                </a:cubicBezTo>
                <a:cubicBezTo>
                  <a:pt x="0" y="758979"/>
                  <a:pt x="758979" y="0"/>
                  <a:pt x="1695227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44620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9ADA6-4C7B-CB9B-8EE1-5EC7240B8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440" y="997499"/>
            <a:ext cx="2324560" cy="604367"/>
          </a:xfrm>
        </p:spPr>
        <p:txBody>
          <a:bodyPr rIns="360000" anchor="t">
            <a:noAutofit/>
          </a:bodyPr>
          <a:lstStyle/>
          <a:p>
            <a:pPr algn="r">
              <a:lnSpc>
                <a:spcPct val="100000"/>
              </a:lnSpc>
            </a:pPr>
            <a:r>
              <a:rPr lang="ko-KR" altLang="en-US" sz="4000" dirty="0">
                <a:solidFill>
                  <a:srgbClr val="33333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페르소나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3EB274-A213-43AF-FF90-094157F8956A}"/>
              </a:ext>
            </a:extLst>
          </p:cNvPr>
          <p:cNvSpPr txBox="1"/>
          <p:nvPr/>
        </p:nvSpPr>
        <p:spPr>
          <a:xfrm>
            <a:off x="1767294" y="15764"/>
            <a:ext cx="1112706" cy="981735"/>
          </a:xfrm>
          <a:prstGeom prst="rect">
            <a:avLst/>
          </a:prstGeom>
          <a:noFill/>
        </p:spPr>
        <p:txBody>
          <a:bodyPr wrap="square" tIns="468000" rIns="360000" bIns="108000" rtlCol="0">
            <a:spAutoFit/>
          </a:bodyPr>
          <a:lstStyle/>
          <a:p>
            <a:pPr algn="r"/>
            <a:r>
              <a:rPr lang="en-US" altLang="ko-KR" sz="2600" dirty="0">
                <a:solidFill>
                  <a:srgbClr val="E80A4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</a:t>
            </a:r>
            <a:endParaRPr lang="ko-KR" altLang="en-US" sz="2600" dirty="0">
              <a:solidFill>
                <a:srgbClr val="E80A4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3DA36C9-C637-45A5-49D6-F7E172780A8B}"/>
              </a:ext>
            </a:extLst>
          </p:cNvPr>
          <p:cNvCxnSpPr>
            <a:cxnSpLocks/>
          </p:cNvCxnSpPr>
          <p:nvPr/>
        </p:nvCxnSpPr>
        <p:spPr>
          <a:xfrm>
            <a:off x="2880000" y="549000"/>
            <a:ext cx="0" cy="576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925CC6D-E88B-C489-9CF0-C5DE9B1C4DC9}"/>
              </a:ext>
            </a:extLst>
          </p:cNvPr>
          <p:cNvSpPr txBox="1"/>
          <p:nvPr/>
        </p:nvSpPr>
        <p:spPr>
          <a:xfrm>
            <a:off x="2880007" y="1134496"/>
            <a:ext cx="3241244" cy="587441"/>
          </a:xfrm>
          <a:prstGeom prst="rect">
            <a:avLst/>
          </a:prstGeom>
          <a:noFill/>
        </p:spPr>
        <p:txBody>
          <a:bodyPr wrap="square" lIns="360000" tIns="180000" rIns="0" bIns="36000" rtlCol="0">
            <a:spAutoFit/>
          </a:bodyPr>
          <a:lstStyle/>
          <a:p>
            <a:r>
              <a:rPr lang="ko-KR" altLang="en-US" sz="2400" dirty="0" err="1">
                <a:solidFill>
                  <a:srgbClr val="333333"/>
                </a:solidFill>
                <a:latin typeface="프리젠테이션 7 Bold" pitchFamily="2" charset="-127"/>
                <a:ea typeface="프리젠테이션 7 Bold" pitchFamily="2" charset="-127"/>
                <a:cs typeface="Pretendard Light" panose="02000403000000020004" pitchFamily="50" charset="-127"/>
              </a:rPr>
              <a:t>김바리</a:t>
            </a:r>
            <a:r>
              <a:rPr lang="ko-KR" altLang="en-US" sz="2400" dirty="0">
                <a:solidFill>
                  <a:srgbClr val="333333"/>
                </a:solidFill>
                <a:latin typeface="프리젠테이션 5 Medium" pitchFamily="2" charset="-127"/>
                <a:ea typeface="프리젠테이션 5 Medium" pitchFamily="2" charset="-127"/>
                <a:cs typeface="Pretendard Light" panose="02000403000000020004" pitchFamily="50" charset="-127"/>
              </a:rPr>
              <a:t>   </a:t>
            </a:r>
            <a:r>
              <a:rPr lang="en-US" altLang="ko-KR" dirty="0">
                <a:solidFill>
                  <a:srgbClr val="333333"/>
                </a:solidFill>
                <a:latin typeface="프리젠테이션 5 Medium" pitchFamily="2" charset="-127"/>
                <a:ea typeface="프리젠테이션 5 Medium" pitchFamily="2" charset="-127"/>
                <a:cs typeface="Pretendard Light" panose="02000403000000020004" pitchFamily="50" charset="-127"/>
              </a:rPr>
              <a:t>28</a:t>
            </a:r>
            <a:r>
              <a:rPr lang="ko-KR" altLang="en-US" dirty="0">
                <a:solidFill>
                  <a:srgbClr val="333333"/>
                </a:solidFill>
                <a:latin typeface="프리젠테이션 5 Medium" pitchFamily="2" charset="-127"/>
                <a:ea typeface="프리젠테이션 5 Medium" pitchFamily="2" charset="-127"/>
                <a:cs typeface="Pretendard Light" panose="02000403000000020004" pitchFamily="50" charset="-127"/>
              </a:rPr>
              <a:t>세     남</a:t>
            </a:r>
            <a:endParaRPr lang="en-US" altLang="ko-KR" dirty="0">
              <a:solidFill>
                <a:srgbClr val="333333"/>
              </a:solidFill>
              <a:latin typeface="프리젠테이션 5 Medium" pitchFamily="2" charset="-127"/>
              <a:ea typeface="프리젠테이션 5 Medium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EFDB30-7EA0-68E8-614E-89B1893962CE}"/>
              </a:ext>
            </a:extLst>
          </p:cNvPr>
          <p:cNvSpPr txBox="1"/>
          <p:nvPr/>
        </p:nvSpPr>
        <p:spPr>
          <a:xfrm>
            <a:off x="2880000" y="1708975"/>
            <a:ext cx="2833625" cy="386054"/>
          </a:xfrm>
          <a:prstGeom prst="rect">
            <a:avLst/>
          </a:prstGeom>
          <a:noFill/>
        </p:spPr>
        <p:txBody>
          <a:bodyPr wrap="square" lIns="360000" tIns="108000" bIns="0" rtlCol="0">
            <a:spAutoFit/>
          </a:bodyPr>
          <a:lstStyle/>
          <a:p>
            <a:r>
              <a:rPr lang="ko-KR" altLang="en-US" sz="1800" dirty="0">
                <a:solidFill>
                  <a:srgbClr val="333333"/>
                </a:solidFill>
                <a:latin typeface="프리젠테이션 5 Medium" pitchFamily="2" charset="-127"/>
                <a:ea typeface="프리젠테이션 5 Medium" pitchFamily="2" charset="-127"/>
                <a:cs typeface="Pretendard Light" panose="02000403000000020004" pitchFamily="50" charset="-127"/>
              </a:rPr>
              <a:t>개인카페 창업 준비 </a:t>
            </a:r>
            <a:r>
              <a:rPr lang="en-US" altLang="ko-KR" sz="1800" dirty="0">
                <a:solidFill>
                  <a:srgbClr val="333333"/>
                </a:solidFill>
                <a:latin typeface="프리젠테이션 5 Medium" pitchFamily="2" charset="-127"/>
                <a:ea typeface="프리젠테이션 5 Medium" pitchFamily="2" charset="-127"/>
                <a:cs typeface="Pretendard Light" panose="02000403000000020004" pitchFamily="50" charset="-127"/>
              </a:rPr>
              <a:t>· </a:t>
            </a:r>
            <a:r>
              <a:rPr lang="ko-KR" altLang="en-US" sz="1800" dirty="0">
                <a:solidFill>
                  <a:srgbClr val="333333"/>
                </a:solidFill>
                <a:latin typeface="프리젠테이션 5 Medium" pitchFamily="2" charset="-127"/>
                <a:ea typeface="프리젠테이션 5 Medium" pitchFamily="2" charset="-127"/>
                <a:cs typeface="Pretendard Light" panose="02000403000000020004" pitchFamily="50" charset="-127"/>
              </a:rPr>
              <a:t>바리스타</a:t>
            </a:r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E6D32F0-A4F4-FF13-3ED6-51D558899623}"/>
              </a:ext>
            </a:extLst>
          </p:cNvPr>
          <p:cNvCxnSpPr>
            <a:cxnSpLocks/>
          </p:cNvCxnSpPr>
          <p:nvPr/>
        </p:nvCxnSpPr>
        <p:spPr>
          <a:xfrm>
            <a:off x="4638101" y="1439233"/>
            <a:ext cx="0" cy="172800"/>
          </a:xfrm>
          <a:prstGeom prst="line">
            <a:avLst/>
          </a:prstGeom>
          <a:ln w="2540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4E8E62C-AB57-55A5-EFB5-ECBEC6D1B698}"/>
              </a:ext>
            </a:extLst>
          </p:cNvPr>
          <p:cNvSpPr txBox="1"/>
          <p:nvPr/>
        </p:nvSpPr>
        <p:spPr>
          <a:xfrm>
            <a:off x="2891251" y="3932232"/>
            <a:ext cx="7134329" cy="2860335"/>
          </a:xfrm>
          <a:prstGeom prst="rect">
            <a:avLst/>
          </a:prstGeom>
          <a:noFill/>
        </p:spPr>
        <p:txBody>
          <a:bodyPr wrap="square" lIns="360000" t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프리젠테이션 2 ExtraLight" pitchFamily="2" charset="-127"/>
                <a:ea typeface="프리젠테이션 2 ExtraLight" pitchFamily="2" charset="-127"/>
              </a:rPr>
              <a:t>·   </a:t>
            </a: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커피로 시작해서 커피로 끝나는 하루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프리젠테이션 2 ExtraLight" pitchFamily="2" charset="-127"/>
                <a:ea typeface="프리젠테이션 2 ExtraLight" pitchFamily="2" charset="-127"/>
              </a:rPr>
              <a:t>·   </a:t>
            </a: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착한 성격에 </a:t>
            </a:r>
            <a:r>
              <a:rPr lang="ko-KR" altLang="en-US" dirty="0" err="1">
                <a:latin typeface="프리젠테이션 2 ExtraLight" pitchFamily="2" charset="-127"/>
                <a:ea typeface="프리젠테이션 2 ExtraLight" pitchFamily="2" charset="-127"/>
              </a:rPr>
              <a:t>어리버리해</a:t>
            </a: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 보이지만 일 할 때는 누구보다 철두철미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프리젠테이션 2 ExtraLight" pitchFamily="2" charset="-127"/>
                <a:ea typeface="프리젠테이션 2 ExtraLight" pitchFamily="2" charset="-127"/>
              </a:rPr>
              <a:t>·   </a:t>
            </a: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전공과 완전 다른 진로이지만 아르바이트로 시작한 바리스타가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     너무 적성에 맞아서 창업을 준비하고 있음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프리젠테이션 2 ExtraLight" pitchFamily="2" charset="-127"/>
                <a:ea typeface="프리젠테이션 2 ExtraLight" pitchFamily="2" charset="-127"/>
              </a:rPr>
              <a:t>·   </a:t>
            </a: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낮에는 유명한 바리스타 아카데미에서 고가의 수강료를 내고 수강하고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     저녁에는 프랜차이즈 카페에서 파트타임으로 근무중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31" name="사각형: 둥근 한쪽 모서리 30">
            <a:extLst>
              <a:ext uri="{FF2B5EF4-FFF2-40B4-BE49-F238E27FC236}">
                <a16:creationId xmlns:a16="http://schemas.microsoft.com/office/drawing/2014/main" id="{34E41BA9-E40D-7F5A-527A-0D407428AE92}"/>
              </a:ext>
            </a:extLst>
          </p:cNvPr>
          <p:cNvSpPr/>
          <p:nvPr/>
        </p:nvSpPr>
        <p:spPr>
          <a:xfrm>
            <a:off x="3243559" y="549000"/>
            <a:ext cx="2852441" cy="574479"/>
          </a:xfrm>
          <a:prstGeom prst="round1Rect">
            <a:avLst>
              <a:gd name="adj" fmla="val 0"/>
            </a:avLst>
          </a:prstGeom>
          <a:solidFill>
            <a:srgbClr val="E80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ko-KR" altLang="en-US" sz="2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E0AA1F-0B2B-C531-DCF3-823901143D8E}"/>
              </a:ext>
            </a:extLst>
          </p:cNvPr>
          <p:cNvSpPr txBox="1"/>
          <p:nvPr/>
        </p:nvSpPr>
        <p:spPr>
          <a:xfrm>
            <a:off x="3464535" y="590423"/>
            <a:ext cx="245772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커피는 나의 인생</a:t>
            </a:r>
            <a:r>
              <a:rPr lang="en-US" altLang="ko-KR" sz="2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!</a:t>
            </a:r>
            <a:endParaRPr lang="ko-KR" altLang="en-US" sz="2600" dirty="0">
              <a:solidFill>
                <a:schemeClr val="bg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DC5FF54-DC82-61E0-4D05-8BCA75717028}"/>
              </a:ext>
            </a:extLst>
          </p:cNvPr>
          <p:cNvSpPr/>
          <p:nvPr/>
        </p:nvSpPr>
        <p:spPr>
          <a:xfrm>
            <a:off x="8239864" y="557372"/>
            <a:ext cx="3390453" cy="33904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4E6D73-AE80-E220-88AF-ED7F0CEB0571}"/>
              </a:ext>
            </a:extLst>
          </p:cNvPr>
          <p:cNvSpPr txBox="1"/>
          <p:nvPr/>
        </p:nvSpPr>
        <p:spPr>
          <a:xfrm>
            <a:off x="2889179" y="3314671"/>
            <a:ext cx="2833625" cy="629367"/>
          </a:xfrm>
          <a:prstGeom prst="rect">
            <a:avLst/>
          </a:prstGeom>
          <a:noFill/>
        </p:spPr>
        <p:txBody>
          <a:bodyPr wrap="square" lIns="360000" tIns="108000" bIns="180000" rtlCol="0">
            <a:spAutoFit/>
          </a:bodyPr>
          <a:lstStyle/>
          <a:p>
            <a:r>
              <a:rPr lang="ko-KR" altLang="en-US" sz="2200" dirty="0" err="1">
                <a:solidFill>
                  <a:srgbClr val="E80A4D"/>
                </a:solidFill>
                <a:latin typeface="프리젠테이션 5 Medium" pitchFamily="2" charset="-127"/>
                <a:ea typeface="프리젠테이션 5 Medium" pitchFamily="2" charset="-127"/>
                <a:cs typeface="Pretendard Light" panose="02000403000000020004" pitchFamily="50" charset="-127"/>
              </a:rPr>
              <a:t>김바리의</a:t>
            </a:r>
            <a:r>
              <a:rPr lang="ko-KR" altLang="en-US" sz="2200" dirty="0">
                <a:solidFill>
                  <a:srgbClr val="E80A4D"/>
                </a:solidFill>
                <a:latin typeface="프리젠테이션 5 Medium" pitchFamily="2" charset="-127"/>
                <a:ea typeface="프리젠테이션 5 Medium" pitchFamily="2" charset="-127"/>
                <a:cs typeface="Pretendard Light" panose="02000403000000020004" pitchFamily="50" charset="-127"/>
              </a:rPr>
              <a:t> 라이프 스타일</a:t>
            </a:r>
            <a:endParaRPr lang="ko-KR" altLang="en-US" sz="2200" dirty="0">
              <a:solidFill>
                <a:srgbClr val="E80A4D"/>
              </a:solidFill>
            </a:endParaRPr>
          </a:p>
        </p:txBody>
      </p:sp>
      <p:pic>
        <p:nvPicPr>
          <p:cNvPr id="34" name="내용 개체 틀 8">
            <a:extLst>
              <a:ext uri="{FF2B5EF4-FFF2-40B4-BE49-F238E27FC236}">
                <a16:creationId xmlns:a16="http://schemas.microsoft.com/office/drawing/2014/main" id="{AF816D26-FEAD-0557-D35C-1F1B4E3E2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87" y="5692096"/>
            <a:ext cx="880436" cy="616904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C941161-017C-9E27-5442-B435ED706C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" b="763"/>
          <a:stretch>
            <a:fillRect/>
          </a:stretch>
        </p:blipFill>
        <p:spPr>
          <a:xfrm>
            <a:off x="8232763" y="590469"/>
            <a:ext cx="3219704" cy="3364576"/>
          </a:xfrm>
          <a:custGeom>
            <a:avLst/>
            <a:gdLst>
              <a:gd name="connsiteX0" fmla="*/ 1409687 w 3219704"/>
              <a:gd name="connsiteY0" fmla="*/ 0 h 3364576"/>
              <a:gd name="connsiteX1" fmla="*/ 1980767 w 3219704"/>
              <a:gd name="connsiteY1" fmla="*/ 0 h 3364576"/>
              <a:gd name="connsiteX2" fmla="*/ 2036874 w 3219704"/>
              <a:gd name="connsiteY2" fmla="*/ 8563 h 3364576"/>
              <a:gd name="connsiteX3" fmla="*/ 3185849 w 3219704"/>
              <a:gd name="connsiteY3" fmla="*/ 861303 h 3364576"/>
              <a:gd name="connsiteX4" fmla="*/ 3219704 w 3219704"/>
              <a:gd name="connsiteY4" fmla="*/ 931581 h 3364576"/>
              <a:gd name="connsiteX5" fmla="*/ 3219704 w 3219704"/>
              <a:gd name="connsiteY5" fmla="*/ 2407117 h 3364576"/>
              <a:gd name="connsiteX6" fmla="*/ 3185849 w 3219704"/>
              <a:gd name="connsiteY6" fmla="*/ 2477395 h 3364576"/>
              <a:gd name="connsiteX7" fmla="*/ 1695227 w 3219704"/>
              <a:gd name="connsiteY7" fmla="*/ 3364576 h 3364576"/>
              <a:gd name="connsiteX8" fmla="*/ 0 w 3219704"/>
              <a:gd name="connsiteY8" fmla="*/ 1669349 h 3364576"/>
              <a:gd name="connsiteX9" fmla="*/ 1353580 w 3219704"/>
              <a:gd name="connsiteY9" fmla="*/ 8563 h 3364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19704" h="3364576">
                <a:moveTo>
                  <a:pt x="1409687" y="0"/>
                </a:moveTo>
                <a:lnTo>
                  <a:pt x="1980767" y="0"/>
                </a:lnTo>
                <a:lnTo>
                  <a:pt x="2036874" y="8563"/>
                </a:lnTo>
                <a:cubicBezTo>
                  <a:pt x="2533473" y="110182"/>
                  <a:pt x="2950975" y="428939"/>
                  <a:pt x="3185849" y="861303"/>
                </a:cubicBezTo>
                <a:lnTo>
                  <a:pt x="3219704" y="931581"/>
                </a:lnTo>
                <a:lnTo>
                  <a:pt x="3219704" y="2407117"/>
                </a:lnTo>
                <a:lnTo>
                  <a:pt x="3185849" y="2477395"/>
                </a:lnTo>
                <a:cubicBezTo>
                  <a:pt x="2898781" y="3005840"/>
                  <a:pt x="2338897" y="3364576"/>
                  <a:pt x="1695227" y="3364576"/>
                </a:cubicBezTo>
                <a:cubicBezTo>
                  <a:pt x="758979" y="3364576"/>
                  <a:pt x="0" y="2605597"/>
                  <a:pt x="0" y="1669349"/>
                </a:cubicBezTo>
                <a:cubicBezTo>
                  <a:pt x="0" y="850132"/>
                  <a:pt x="581094" y="166637"/>
                  <a:pt x="1353580" y="856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13763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C9B68C9-CF72-576E-442F-4DE30152E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440" y="997499"/>
            <a:ext cx="2324560" cy="1437229"/>
          </a:xfrm>
        </p:spPr>
        <p:txBody>
          <a:bodyPr rIns="360000" anchor="t">
            <a:noAutofit/>
          </a:bodyPr>
          <a:lstStyle/>
          <a:p>
            <a:pPr algn="r">
              <a:lnSpc>
                <a:spcPct val="100000"/>
              </a:lnSpc>
            </a:pPr>
            <a:r>
              <a:rPr lang="ko-KR" altLang="en-US" sz="4000" dirty="0">
                <a:solidFill>
                  <a:srgbClr val="33333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페르소나</a:t>
            </a:r>
            <a:br>
              <a:rPr lang="en-US" altLang="ko-KR" sz="4000" dirty="0">
                <a:solidFill>
                  <a:srgbClr val="33333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r>
              <a:rPr lang="ko-KR" altLang="en-US" sz="4000" dirty="0">
                <a:solidFill>
                  <a:srgbClr val="33333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시나리오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140841-4E79-3FAA-5C94-5165E54ADD6A}"/>
              </a:ext>
            </a:extLst>
          </p:cNvPr>
          <p:cNvSpPr txBox="1"/>
          <p:nvPr/>
        </p:nvSpPr>
        <p:spPr>
          <a:xfrm>
            <a:off x="1767294" y="15764"/>
            <a:ext cx="1112706" cy="981735"/>
          </a:xfrm>
          <a:prstGeom prst="rect">
            <a:avLst/>
          </a:prstGeom>
          <a:noFill/>
        </p:spPr>
        <p:txBody>
          <a:bodyPr wrap="square" tIns="468000" rIns="360000" bIns="108000" rtlCol="0">
            <a:spAutoFit/>
          </a:bodyPr>
          <a:lstStyle/>
          <a:p>
            <a:pPr algn="r"/>
            <a:r>
              <a:rPr lang="en-US" altLang="ko-KR" sz="2600" dirty="0">
                <a:solidFill>
                  <a:srgbClr val="E80A4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05</a:t>
            </a:r>
            <a:endParaRPr lang="ko-KR" altLang="en-US" sz="2600" dirty="0">
              <a:solidFill>
                <a:srgbClr val="E80A4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B56B380-EE6A-D54B-725C-70B63ABCFD87}"/>
              </a:ext>
            </a:extLst>
          </p:cNvPr>
          <p:cNvCxnSpPr>
            <a:cxnSpLocks/>
          </p:cNvCxnSpPr>
          <p:nvPr/>
        </p:nvCxnSpPr>
        <p:spPr>
          <a:xfrm>
            <a:off x="2880000" y="549000"/>
            <a:ext cx="0" cy="576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DB19EB76-BC12-8E6F-06D1-A7EADCA09F8A}"/>
              </a:ext>
            </a:extLst>
          </p:cNvPr>
          <p:cNvSpPr/>
          <p:nvPr/>
        </p:nvSpPr>
        <p:spPr>
          <a:xfrm>
            <a:off x="3243559" y="549000"/>
            <a:ext cx="4214860" cy="574479"/>
          </a:xfrm>
          <a:prstGeom prst="round1Rect">
            <a:avLst>
              <a:gd name="adj" fmla="val 0"/>
            </a:avLst>
          </a:prstGeom>
          <a:solidFill>
            <a:srgbClr val="E80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ko-KR" altLang="en-US" sz="2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268229-4C58-48F7-4A4E-1C5B0F01B1A0}"/>
              </a:ext>
            </a:extLst>
          </p:cNvPr>
          <p:cNvSpPr txBox="1"/>
          <p:nvPr/>
        </p:nvSpPr>
        <p:spPr>
          <a:xfrm>
            <a:off x="3464535" y="590423"/>
            <a:ext cx="380424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황디터의</a:t>
            </a:r>
            <a:r>
              <a:rPr lang="ko-KR" altLang="en-US" sz="2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페르소나 시나리오</a:t>
            </a:r>
            <a:endParaRPr lang="ko-KR" altLang="en-US" sz="2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182960-8B59-3C99-E825-7053200B12FB}"/>
              </a:ext>
            </a:extLst>
          </p:cNvPr>
          <p:cNvSpPr txBox="1"/>
          <p:nvPr/>
        </p:nvSpPr>
        <p:spPr>
          <a:xfrm>
            <a:off x="2891251" y="1315475"/>
            <a:ext cx="9300749" cy="1722894"/>
          </a:xfrm>
          <a:prstGeom prst="rect">
            <a:avLst/>
          </a:prstGeom>
          <a:noFill/>
        </p:spPr>
        <p:txBody>
          <a:bodyPr wrap="square" lIns="360000" tIns="108000" rIns="360000" bIns="0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패션 잡지 에디터라는 직업 특성상 패션 브랜드 시장조사</a:t>
            </a:r>
            <a:r>
              <a:rPr lang="en-US" altLang="ko-KR" dirty="0">
                <a:latin typeface="프리젠테이션 2 ExtraLight" pitchFamily="2" charset="-127"/>
                <a:ea typeface="프리젠테이션 2 ExtraLight" pitchFamily="2" charset="-127"/>
              </a:rPr>
              <a:t>, </a:t>
            </a: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트렌드 파악을 하기위해 백화점을 자주 방문하며 백화점으로 외근을 나가는 경우도 많은 </a:t>
            </a:r>
            <a:r>
              <a:rPr lang="ko-KR" altLang="en-US" dirty="0" err="1">
                <a:latin typeface="프리젠테이션 2 ExtraLight" pitchFamily="2" charset="-127"/>
                <a:ea typeface="프리젠테이션 2 ExtraLight" pitchFamily="2" charset="-127"/>
              </a:rPr>
              <a:t>황디터는</a:t>
            </a: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 한 손에 커피를 들고 다녀야 하는 버릇이 있다</a:t>
            </a:r>
            <a:r>
              <a:rPr lang="en-US" altLang="ko-KR" dirty="0">
                <a:latin typeface="프리젠테이션 2 ExtraLight" pitchFamily="2" charset="-127"/>
                <a:ea typeface="프리젠테이션 2 ExtraLight" pitchFamily="2" charset="-127"/>
              </a:rPr>
              <a:t>. </a:t>
            </a: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그래서 백화점 내에 입점 되어 있는 카페를 자주 찾는데 스타벅스는 늘 사람이 너무 많아 오래 기다린 적이 한 두 번이 아니어서 어느 날 폴 </a:t>
            </a:r>
            <a:r>
              <a:rPr lang="ko-KR" altLang="en-US" dirty="0" err="1">
                <a:latin typeface="프리젠테이션 2 ExtraLight" pitchFamily="2" charset="-127"/>
                <a:ea typeface="프리젠테이션 2 ExtraLight" pitchFamily="2" charset="-127"/>
              </a:rPr>
              <a:t>바셋을</a:t>
            </a: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 방문했는데</a:t>
            </a:r>
            <a:r>
              <a:rPr lang="en-US" altLang="ko-KR" dirty="0">
                <a:latin typeface="프리젠테이션 2 ExtraLight" pitchFamily="2" charset="-127"/>
                <a:ea typeface="프리젠테이션 2 ExtraLight" pitchFamily="2" charset="-127"/>
              </a:rPr>
              <a:t>, </a:t>
            </a: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커피 맛이 너무 좋아서 한 번 맛본 이후로는 폴 </a:t>
            </a:r>
            <a:r>
              <a:rPr lang="ko-KR" altLang="en-US" dirty="0" err="1">
                <a:latin typeface="프리젠테이션 2 ExtraLight" pitchFamily="2" charset="-127"/>
                <a:ea typeface="프리젠테이션 2 ExtraLight" pitchFamily="2" charset="-127"/>
              </a:rPr>
              <a:t>바셋만</a:t>
            </a: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 가게 되었다</a:t>
            </a:r>
            <a:r>
              <a:rPr lang="en-US" altLang="ko-KR" dirty="0"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  <a:endParaRPr lang="ko-KR" altLang="en-US" dirty="0"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C1F5D6-53A7-A38D-8390-3BF7E0D33C0F}"/>
              </a:ext>
            </a:extLst>
          </p:cNvPr>
          <p:cNvSpPr txBox="1"/>
          <p:nvPr/>
        </p:nvSpPr>
        <p:spPr>
          <a:xfrm>
            <a:off x="2891017" y="3130358"/>
            <a:ext cx="9300749" cy="1307396"/>
          </a:xfrm>
          <a:prstGeom prst="rect">
            <a:avLst/>
          </a:prstGeom>
          <a:noFill/>
        </p:spPr>
        <p:txBody>
          <a:bodyPr wrap="square" lIns="360000" tIns="108000" rIns="360000" bIns="0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집에서도 직접 커피를 내려 먹기 때문에 폴 </a:t>
            </a:r>
            <a:r>
              <a:rPr lang="ko-KR" altLang="en-US" dirty="0" err="1">
                <a:latin typeface="프리젠테이션 2 ExtraLight" pitchFamily="2" charset="-127"/>
                <a:ea typeface="프리젠테이션 2 ExtraLight" pitchFamily="2" charset="-127"/>
              </a:rPr>
              <a:t>바셋</a:t>
            </a: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 원두에 대해 알고</a:t>
            </a:r>
            <a:r>
              <a:rPr lang="en-US" altLang="ko-KR" dirty="0">
                <a:latin typeface="프리젠테이션 2 ExtraLight" pitchFamily="2" charset="-127"/>
                <a:ea typeface="프리젠테이션 2 ExtraLight" pitchFamily="2" charset="-127"/>
              </a:rPr>
              <a:t>, </a:t>
            </a: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주문하고 싶어서 홈페이지를 방문했으나 실제로 느끼던 폴 </a:t>
            </a:r>
            <a:r>
              <a:rPr lang="ko-KR" altLang="en-US" dirty="0" err="1">
                <a:latin typeface="프리젠테이션 2 ExtraLight" pitchFamily="2" charset="-127"/>
                <a:ea typeface="프리젠테이션 2 ExtraLight" pitchFamily="2" charset="-127"/>
              </a:rPr>
              <a:t>바셋의</a:t>
            </a: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 분위기와 홈페이지가 너무 달라서 당황스러웠다</a:t>
            </a:r>
            <a:r>
              <a:rPr lang="en-US" altLang="ko-KR" dirty="0">
                <a:latin typeface="프리젠테이션 2 ExtraLight" pitchFamily="2" charset="-127"/>
                <a:ea typeface="프리젠테이션 2 ExtraLight" pitchFamily="2" charset="-127"/>
              </a:rPr>
              <a:t>. </a:t>
            </a:r>
            <a:r>
              <a:rPr lang="ko-KR" altLang="en-US" dirty="0">
                <a:solidFill>
                  <a:srgbClr val="E80A4D"/>
                </a:solidFill>
                <a:latin typeface="프리젠테이션 5 Medium" pitchFamily="2" charset="-127"/>
                <a:ea typeface="프리젠테이션 5 Medium" pitchFamily="2" charset="-127"/>
              </a:rPr>
              <a:t>매장에서 느끼던 고급스러움이나 전문성을 보기 어려웠다</a:t>
            </a:r>
            <a:r>
              <a:rPr lang="en-US" altLang="ko-KR" dirty="0">
                <a:solidFill>
                  <a:srgbClr val="E80A4D"/>
                </a:solidFill>
                <a:latin typeface="프리젠테이션 5 Medium" pitchFamily="2" charset="-127"/>
                <a:ea typeface="프리젠테이션 5 Medium" pitchFamily="2" charset="-127"/>
              </a:rPr>
              <a:t>.</a:t>
            </a:r>
            <a:endParaRPr lang="ko-KR" altLang="en-US" dirty="0"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358D64-4A42-FA6F-F08D-B6911AEB1991}"/>
              </a:ext>
            </a:extLst>
          </p:cNvPr>
          <p:cNvSpPr txBox="1"/>
          <p:nvPr/>
        </p:nvSpPr>
        <p:spPr>
          <a:xfrm>
            <a:off x="2885163" y="4525890"/>
            <a:ext cx="9300749" cy="1307396"/>
          </a:xfrm>
          <a:prstGeom prst="rect">
            <a:avLst/>
          </a:prstGeom>
          <a:noFill/>
        </p:spPr>
        <p:txBody>
          <a:bodyPr wrap="square" lIns="360000" tIns="108000" rIns="360000" bIns="0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원두가 강점인 브랜드라고 알고있었는데 메인에서는 그런 강점을 찾아보기 힘들었고</a:t>
            </a:r>
            <a:r>
              <a:rPr lang="en-US" altLang="ko-KR" dirty="0">
                <a:latin typeface="프리젠테이션 2 ExtraLight" pitchFamily="2" charset="-127"/>
                <a:ea typeface="프리젠테이션 2 ExtraLight" pitchFamily="2" charset="-127"/>
              </a:rPr>
              <a:t>, </a:t>
            </a: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원두 구매 링크로 이동하는 과정도 </a:t>
            </a:r>
            <a:r>
              <a:rPr lang="ko-KR" altLang="en-US" dirty="0">
                <a:solidFill>
                  <a:srgbClr val="E80A4D"/>
                </a:solidFill>
                <a:latin typeface="프리젠테이션 5 Medium" pitchFamily="2" charset="-127"/>
                <a:ea typeface="프리젠테이션 5 Medium" pitchFamily="2" charset="-127"/>
              </a:rPr>
              <a:t>불필요한 스크롤과 클릭이 여러 번 필요</a:t>
            </a: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해서 번거롭게 느껴졌다</a:t>
            </a:r>
            <a:r>
              <a:rPr lang="en-US" altLang="ko-KR" dirty="0"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 안 마셔본 음료도 궁금해서 메뉴 페이지를 찾아봤는데 </a:t>
            </a:r>
            <a:r>
              <a:rPr lang="ko-KR" altLang="en-US" dirty="0">
                <a:solidFill>
                  <a:srgbClr val="E80A4D"/>
                </a:solidFill>
                <a:latin typeface="프리젠테이션 5 Medium" pitchFamily="2" charset="-127"/>
                <a:ea typeface="프리젠테이션 5 Medium" pitchFamily="2" charset="-127"/>
              </a:rPr>
              <a:t>사진들이 통일되어 있지 않아 집중이 되지 않았다</a:t>
            </a:r>
            <a:r>
              <a:rPr lang="en-US" altLang="ko-KR" dirty="0">
                <a:solidFill>
                  <a:srgbClr val="E80A4D"/>
                </a:solidFill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DCA6C6-EA45-4AAE-9E89-8886E96F42FC}"/>
              </a:ext>
            </a:extLst>
          </p:cNvPr>
          <p:cNvSpPr txBox="1"/>
          <p:nvPr/>
        </p:nvSpPr>
        <p:spPr>
          <a:xfrm>
            <a:off x="2891254" y="5867452"/>
            <a:ext cx="9300749" cy="476399"/>
          </a:xfrm>
          <a:prstGeom prst="rect">
            <a:avLst/>
          </a:prstGeom>
          <a:noFill/>
        </p:spPr>
        <p:txBody>
          <a:bodyPr wrap="square" lIns="360000" tIns="108000" rIns="360000" bIns="0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E80A4D"/>
                </a:solidFill>
                <a:latin typeface="프리젠테이션 5 Medium" pitchFamily="2" charset="-127"/>
                <a:ea typeface="프리젠테이션 5 Medium" pitchFamily="2" charset="-127"/>
              </a:rPr>
              <a:t>사이트 내에 오류도 너무 심해서</a:t>
            </a:r>
            <a:r>
              <a:rPr lang="ko-KR" altLang="en-US" dirty="0">
                <a:solidFill>
                  <a:srgbClr val="E80A4D"/>
                </a:solidFill>
                <a:latin typeface="프리젠테이션 2 ExtraLight" pitchFamily="2" charset="-127"/>
                <a:ea typeface="프리젠테이션 2 ExtraLight" pitchFamily="2" charset="-127"/>
              </a:rPr>
              <a:t> </a:t>
            </a: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원두 사러 들어갔다가 스트레스만 얻고 갈 지경이다</a:t>
            </a:r>
            <a:r>
              <a:rPr lang="en-US" altLang="ko-KR" dirty="0">
                <a:latin typeface="프리젠테이션 2 ExtraLight" pitchFamily="2" charset="-127"/>
                <a:ea typeface="프리젠테이션 2 ExtraLight" pitchFamily="2" charset="-127"/>
              </a:rPr>
              <a:t>.</a:t>
            </a:r>
            <a:endParaRPr lang="ko-KR" altLang="en-US" dirty="0"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pic>
        <p:nvPicPr>
          <p:cNvPr id="14" name="내용 개체 틀 8">
            <a:extLst>
              <a:ext uri="{FF2B5EF4-FFF2-40B4-BE49-F238E27FC236}">
                <a16:creationId xmlns:a16="http://schemas.microsoft.com/office/drawing/2014/main" id="{F480632B-877F-444F-0C6F-773321F84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87" y="5692096"/>
            <a:ext cx="880436" cy="616904"/>
          </a:xfrm>
        </p:spPr>
      </p:pic>
    </p:spTree>
    <p:extLst>
      <p:ext uri="{BB962C8B-B14F-4D97-AF65-F5344CB8AC3E}">
        <p14:creationId xmlns:p14="http://schemas.microsoft.com/office/powerpoint/2010/main" val="543989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9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EB1F08E-4E41-5D80-E556-684A2DFFB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440" y="997499"/>
            <a:ext cx="2324560" cy="1437229"/>
          </a:xfrm>
        </p:spPr>
        <p:txBody>
          <a:bodyPr rIns="360000" anchor="t">
            <a:noAutofit/>
          </a:bodyPr>
          <a:lstStyle/>
          <a:p>
            <a:pPr algn="r">
              <a:lnSpc>
                <a:spcPct val="100000"/>
              </a:lnSpc>
            </a:pPr>
            <a:r>
              <a:rPr lang="ko-KR" altLang="en-US" sz="4000" dirty="0">
                <a:solidFill>
                  <a:srgbClr val="33333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사용자</a:t>
            </a:r>
            <a:br>
              <a:rPr lang="en-US" altLang="ko-KR" sz="4000" dirty="0">
                <a:solidFill>
                  <a:srgbClr val="33333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r>
              <a:rPr lang="ko-KR" altLang="en-US" sz="4000" dirty="0">
                <a:solidFill>
                  <a:srgbClr val="33333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니즈</a:t>
            </a:r>
            <a:br>
              <a:rPr lang="en-US" altLang="ko-KR" sz="4000" dirty="0">
                <a:solidFill>
                  <a:srgbClr val="33333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r>
              <a:rPr lang="ko-KR" altLang="en-US" sz="4000" dirty="0">
                <a:solidFill>
                  <a:srgbClr val="33333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도출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81542E-CCC5-A038-934B-939C123FE70B}"/>
              </a:ext>
            </a:extLst>
          </p:cNvPr>
          <p:cNvSpPr txBox="1"/>
          <p:nvPr/>
        </p:nvSpPr>
        <p:spPr>
          <a:xfrm>
            <a:off x="1767294" y="15764"/>
            <a:ext cx="1112706" cy="981735"/>
          </a:xfrm>
          <a:prstGeom prst="rect">
            <a:avLst/>
          </a:prstGeom>
          <a:noFill/>
        </p:spPr>
        <p:txBody>
          <a:bodyPr wrap="square" tIns="468000" rIns="360000" bIns="108000" rtlCol="0">
            <a:spAutoFit/>
          </a:bodyPr>
          <a:lstStyle/>
          <a:p>
            <a:pPr algn="r"/>
            <a:r>
              <a:rPr lang="en-US" altLang="ko-KR" sz="2600" dirty="0">
                <a:solidFill>
                  <a:srgbClr val="E80A4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06</a:t>
            </a:r>
            <a:endParaRPr lang="ko-KR" altLang="en-US" sz="2600" dirty="0">
              <a:solidFill>
                <a:srgbClr val="E80A4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D83F670-52E8-BE00-D911-BDD18CC03AA5}"/>
              </a:ext>
            </a:extLst>
          </p:cNvPr>
          <p:cNvCxnSpPr>
            <a:cxnSpLocks/>
          </p:cNvCxnSpPr>
          <p:nvPr/>
        </p:nvCxnSpPr>
        <p:spPr>
          <a:xfrm>
            <a:off x="2880000" y="549000"/>
            <a:ext cx="0" cy="576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172599C-3486-33A8-1280-CC3F8876086C}"/>
              </a:ext>
            </a:extLst>
          </p:cNvPr>
          <p:cNvSpPr txBox="1"/>
          <p:nvPr/>
        </p:nvSpPr>
        <p:spPr>
          <a:xfrm>
            <a:off x="2880005" y="14793"/>
            <a:ext cx="1350472" cy="945383"/>
          </a:xfrm>
          <a:prstGeom prst="rect">
            <a:avLst/>
          </a:prstGeom>
          <a:noFill/>
        </p:spPr>
        <p:txBody>
          <a:bodyPr wrap="square" lIns="360000" tIns="468000" bIns="72000" rtlCol="0">
            <a:spAutoFit/>
          </a:bodyPr>
          <a:lstStyle/>
          <a:p>
            <a:r>
              <a:rPr lang="ko-KR" altLang="en-US" sz="2600" dirty="0">
                <a:solidFill>
                  <a:srgbClr val="AA8A7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문제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73098E-94AF-550D-FC40-61647190A605}"/>
              </a:ext>
            </a:extLst>
          </p:cNvPr>
          <p:cNvSpPr txBox="1"/>
          <p:nvPr/>
        </p:nvSpPr>
        <p:spPr>
          <a:xfrm>
            <a:off x="2891014" y="954010"/>
            <a:ext cx="4658400" cy="1411271"/>
          </a:xfrm>
          <a:prstGeom prst="rect">
            <a:avLst/>
          </a:prstGeom>
          <a:noFill/>
        </p:spPr>
        <p:txBody>
          <a:bodyPr wrap="square" lIns="360000" tIns="108000" rIns="18000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atin typeface="프리젠테이션 2 ExtraLight" pitchFamily="2" charset="-127"/>
                <a:ea typeface="프리젠테이션 2 ExtraLight" pitchFamily="2" charset="-127"/>
              </a:rPr>
              <a:t>·   </a:t>
            </a: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고급화된 커피 브랜드라는 것이 납득되지</a:t>
            </a:r>
            <a:r>
              <a:rPr lang="en-US" altLang="ko-KR" dirty="0">
                <a:latin typeface="프리젠테이션 2 ExtraLight" pitchFamily="2" charset="-127"/>
                <a:ea typeface="프리젠테이션 2 ExtraLight" pitchFamily="2" charset="-127"/>
              </a:rPr>
              <a:t> </a:t>
            </a: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않는</a:t>
            </a:r>
            <a:endParaRPr lang="en-US" altLang="ko-KR" dirty="0">
              <a:latin typeface="프리젠테이션 2 ExtraLight" pitchFamily="2" charset="-127"/>
              <a:ea typeface="프리젠테이션 2 ExtraLight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     전체적인 홈페이지 디자인</a:t>
            </a:r>
            <a:endParaRPr lang="en-US" altLang="ko-KR" dirty="0">
              <a:latin typeface="프리젠테이션 2 ExtraLight" pitchFamily="2" charset="-127"/>
              <a:ea typeface="프리젠테이션 2 ExtraLight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프리젠테이션 2 ExtraLight" pitchFamily="2" charset="-127"/>
                <a:ea typeface="프리젠테이션 2 ExtraLight" pitchFamily="2" charset="-127"/>
              </a:rPr>
              <a:t>·   </a:t>
            </a: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메인에서 원두의 특별함을 알 수 없음</a:t>
            </a:r>
            <a:endParaRPr lang="en-US" altLang="ko-KR" dirty="0">
              <a:latin typeface="프리젠테이션 2 ExtraLight" pitchFamily="2" charset="-127"/>
              <a:ea typeface="프리젠테이션 2 ExtraLight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프리젠테이션 2 ExtraLight" pitchFamily="2" charset="-127"/>
                <a:ea typeface="프리젠테이션 2 ExtraLight" pitchFamily="2" charset="-127"/>
              </a:rPr>
              <a:t>·   </a:t>
            </a: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사이트의 안정성이 떨어짐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DAF2AE-4117-6358-3159-6EBBEABDC10B}"/>
              </a:ext>
            </a:extLst>
          </p:cNvPr>
          <p:cNvSpPr txBox="1"/>
          <p:nvPr/>
        </p:nvSpPr>
        <p:spPr>
          <a:xfrm>
            <a:off x="7362266" y="479"/>
            <a:ext cx="1350472" cy="945383"/>
          </a:xfrm>
          <a:prstGeom prst="rect">
            <a:avLst/>
          </a:prstGeom>
          <a:noFill/>
        </p:spPr>
        <p:txBody>
          <a:bodyPr wrap="square" lIns="360000" tIns="468000" bIns="72000" rtlCol="0">
            <a:spAutoFit/>
          </a:bodyPr>
          <a:lstStyle/>
          <a:p>
            <a:r>
              <a:rPr lang="ko-KR" altLang="en-US" sz="2600" dirty="0">
                <a:solidFill>
                  <a:srgbClr val="AA8A7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니즈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F550674-DC1C-D3B3-E2EC-6E6455F2C030}"/>
              </a:ext>
            </a:extLst>
          </p:cNvPr>
          <p:cNvSpPr txBox="1"/>
          <p:nvPr/>
        </p:nvSpPr>
        <p:spPr>
          <a:xfrm>
            <a:off x="7537685" y="934845"/>
            <a:ext cx="4658400" cy="1743669"/>
          </a:xfrm>
          <a:prstGeom prst="rect">
            <a:avLst/>
          </a:prstGeom>
          <a:noFill/>
        </p:spPr>
        <p:txBody>
          <a:bodyPr wrap="square" lIns="180000" tIns="108000" rIns="36000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atin typeface="프리젠테이션 2 ExtraLight" pitchFamily="2" charset="-127"/>
                <a:ea typeface="프리젠테이션 2 ExtraLight" pitchFamily="2" charset="-127"/>
              </a:rPr>
              <a:t>·   </a:t>
            </a: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고급 커피 브랜드인 만큼 홈페이지도</a:t>
            </a:r>
            <a:r>
              <a:rPr lang="en-US" altLang="ko-KR" dirty="0">
                <a:latin typeface="프리젠테이션 2 ExtraLight" pitchFamily="2" charset="-127"/>
                <a:ea typeface="프리젠테이션 2 ExtraLight" pitchFamily="2" charset="-127"/>
              </a:rPr>
              <a:t> </a:t>
            </a: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고급스럽게</a:t>
            </a:r>
            <a:endParaRPr lang="en-US" altLang="ko-KR" dirty="0">
              <a:latin typeface="프리젠테이션 2 ExtraLight" pitchFamily="2" charset="-127"/>
              <a:ea typeface="프리젠테이션 2 ExtraLight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프리젠테이션 2 ExtraLight" pitchFamily="2" charset="-127"/>
                <a:ea typeface="프리젠테이션 2 ExtraLight" pitchFamily="2" charset="-127"/>
              </a:rPr>
              <a:t>·   </a:t>
            </a: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첫 화면부터 원두의 특별함과 원두를 구매 할 수 있는</a:t>
            </a:r>
            <a:endParaRPr lang="en-US" altLang="ko-KR" dirty="0">
              <a:latin typeface="프리젠테이션 2 ExtraLight" pitchFamily="2" charset="-127"/>
              <a:ea typeface="프리젠테이션 2 ExtraLight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     링크가 눈에 띄었으면 좋겠음</a:t>
            </a:r>
            <a:endParaRPr lang="en-US" altLang="ko-KR" dirty="0">
              <a:latin typeface="프리젠테이션 2 ExtraLight" pitchFamily="2" charset="-127"/>
              <a:ea typeface="프리젠테이션 2 ExtraLight" pitchFamily="2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프리젠테이션 2 ExtraLight" pitchFamily="2" charset="-127"/>
                <a:ea typeface="프리젠테이션 2 ExtraLight" pitchFamily="2" charset="-127"/>
              </a:rPr>
              <a:t>·</a:t>
            </a: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   메뉴 소개 부분에서 상품마다 이미지와</a:t>
            </a:r>
            <a:r>
              <a:rPr lang="en-US" altLang="ko-KR" dirty="0">
                <a:latin typeface="프리젠테이션 2 ExtraLight" pitchFamily="2" charset="-127"/>
                <a:ea typeface="프리젠테이션 2 ExtraLight" pitchFamily="2" charset="-127"/>
              </a:rPr>
              <a:t> </a:t>
            </a: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글들이 눈에</a:t>
            </a:r>
            <a:endParaRPr lang="en-US" altLang="ko-KR" dirty="0">
              <a:latin typeface="프리젠테이션 2 ExtraLight" pitchFamily="2" charset="-127"/>
              <a:ea typeface="프리젠테이션 2 ExtraLight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     잘 들어왔으면 함</a:t>
            </a:r>
          </a:p>
        </p:txBody>
      </p:sp>
      <p:sp>
        <p:nvSpPr>
          <p:cNvPr id="43" name="오른쪽 중괄호 42">
            <a:extLst>
              <a:ext uri="{FF2B5EF4-FFF2-40B4-BE49-F238E27FC236}">
                <a16:creationId xmlns:a16="http://schemas.microsoft.com/office/drawing/2014/main" id="{A9461CB4-8005-80E1-32A8-9E43803223BB}"/>
              </a:ext>
            </a:extLst>
          </p:cNvPr>
          <p:cNvSpPr/>
          <p:nvPr/>
        </p:nvSpPr>
        <p:spPr>
          <a:xfrm rot="5400000">
            <a:off x="7465287" y="-1315780"/>
            <a:ext cx="144000" cy="8593200"/>
          </a:xfrm>
          <a:prstGeom prst="rightBrace">
            <a:avLst>
              <a:gd name="adj1" fmla="val 34621"/>
              <a:gd name="adj2" fmla="val 95022"/>
            </a:avLst>
          </a:prstGeom>
          <a:ln>
            <a:solidFill>
              <a:srgbClr val="E80A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B83689-6691-2F23-7817-D831F37A8136}"/>
              </a:ext>
            </a:extLst>
          </p:cNvPr>
          <p:cNvSpPr txBox="1"/>
          <p:nvPr/>
        </p:nvSpPr>
        <p:spPr>
          <a:xfrm>
            <a:off x="3236770" y="4108303"/>
            <a:ext cx="1203215" cy="338554"/>
          </a:xfrm>
          <a:prstGeom prst="rect">
            <a:avLst/>
          </a:prstGeom>
          <a:noFill/>
        </p:spPr>
        <p:txBody>
          <a:bodyPr wrap="none" lIns="0" tIns="0" bIns="0" rtlCol="0">
            <a:spAutoFit/>
          </a:bodyPr>
          <a:lstStyle/>
          <a:p>
            <a:r>
              <a:rPr lang="ko-KR" altLang="en-US" sz="2200" dirty="0">
                <a:solidFill>
                  <a:srgbClr val="E80A4D"/>
                </a:solidFill>
                <a:latin typeface="프리젠테이션 5 Medium" pitchFamily="2" charset="-127"/>
                <a:ea typeface="프리젠테이션 5 Medium" pitchFamily="2" charset="-127"/>
              </a:rPr>
              <a:t>메인 페이지</a:t>
            </a:r>
            <a:endParaRPr lang="en-US" altLang="ko-KR" sz="2200" dirty="0">
              <a:solidFill>
                <a:srgbClr val="E80A4D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7594B53-5C91-4D92-2F59-C8106CB1F95A}"/>
              </a:ext>
            </a:extLst>
          </p:cNvPr>
          <p:cNvSpPr txBox="1"/>
          <p:nvPr/>
        </p:nvSpPr>
        <p:spPr>
          <a:xfrm>
            <a:off x="3059509" y="4502626"/>
            <a:ext cx="2239200" cy="1917769"/>
          </a:xfrm>
          <a:prstGeom prst="rect">
            <a:avLst/>
          </a:prstGeom>
          <a:noFill/>
        </p:spPr>
        <p:txBody>
          <a:bodyPr wrap="square" lIns="180000" rIns="180000" rtlCol="0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브랜드 고유의 색상과 패턴으로 깔끔하고 고급스럽게 </a:t>
            </a:r>
            <a:r>
              <a:rPr lang="ko-KR" altLang="en-US" dirty="0" err="1">
                <a:latin typeface="프리젠테이션 2 ExtraLight" pitchFamily="2" charset="-127"/>
                <a:ea typeface="프리젠테이션 2 ExtraLight" pitchFamily="2" charset="-127"/>
              </a:rPr>
              <a:t>리디자인하고</a:t>
            </a:r>
            <a:endParaRPr lang="ko-KR" altLang="en-US" dirty="0">
              <a:latin typeface="프리젠테이션 2 ExtraLight" pitchFamily="2" charset="-127"/>
              <a:ea typeface="프리젠테이션 2 ExtraLight" pitchFamily="2" charset="-127"/>
            </a:endParaRPr>
          </a:p>
          <a:p>
            <a:pPr>
              <a:lnSpc>
                <a:spcPts val="2400"/>
              </a:lnSpc>
            </a:pP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신 메뉴 섹션의 디자인도 깔끔하게 수정 필요 없는 요소 삭제</a:t>
            </a: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447F21D2-BE09-F746-FEA7-D6C98C58D0A5}"/>
              </a:ext>
            </a:extLst>
          </p:cNvPr>
          <p:cNvCxnSpPr>
            <a:cxnSpLocks/>
          </p:cNvCxnSpPr>
          <p:nvPr/>
        </p:nvCxnSpPr>
        <p:spPr>
          <a:xfrm>
            <a:off x="5294980" y="4149965"/>
            <a:ext cx="0" cy="2157816"/>
          </a:xfrm>
          <a:prstGeom prst="line">
            <a:avLst/>
          </a:prstGeom>
          <a:ln>
            <a:solidFill>
              <a:srgbClr val="CCBEA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F07950D-4364-274D-E033-C0C577C5CA6A}"/>
              </a:ext>
            </a:extLst>
          </p:cNvPr>
          <p:cNvSpPr txBox="1"/>
          <p:nvPr/>
        </p:nvSpPr>
        <p:spPr>
          <a:xfrm>
            <a:off x="5492434" y="4108303"/>
            <a:ext cx="1467709" cy="338554"/>
          </a:xfrm>
          <a:prstGeom prst="rect">
            <a:avLst/>
          </a:prstGeom>
          <a:noFill/>
        </p:spPr>
        <p:txBody>
          <a:bodyPr wrap="none" lIns="0" tIns="0" bIns="0" rtlCol="0">
            <a:spAutoFit/>
          </a:bodyPr>
          <a:lstStyle/>
          <a:p>
            <a:r>
              <a:rPr lang="ko-KR" altLang="en-US" sz="2200" dirty="0">
                <a:solidFill>
                  <a:srgbClr val="E80A4D"/>
                </a:solidFill>
                <a:latin typeface="프리젠테이션 5 Medium" pitchFamily="2" charset="-127"/>
                <a:ea typeface="프리젠테이션 5 Medium" pitchFamily="2" charset="-127"/>
              </a:rPr>
              <a:t>원두 구매 배너</a:t>
            </a:r>
            <a:endParaRPr lang="en-US" altLang="ko-KR" sz="2200" dirty="0">
              <a:solidFill>
                <a:srgbClr val="E80A4D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4AF9571-DF5B-AFDE-61EB-EE71BD656777}"/>
              </a:ext>
            </a:extLst>
          </p:cNvPr>
          <p:cNvSpPr txBox="1"/>
          <p:nvPr/>
        </p:nvSpPr>
        <p:spPr>
          <a:xfrm>
            <a:off x="5315173" y="4502626"/>
            <a:ext cx="2239200" cy="1917769"/>
          </a:xfrm>
          <a:prstGeom prst="rect">
            <a:avLst/>
          </a:prstGeom>
          <a:noFill/>
        </p:spPr>
        <p:txBody>
          <a:bodyPr wrap="square" lIns="180000" rIns="180000" rtlCol="0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dirty="0" err="1">
                <a:latin typeface="프리젠테이션 2 ExtraLight" pitchFamily="2" charset="-127"/>
                <a:ea typeface="프리젠테이션 2 ExtraLight" pitchFamily="2" charset="-127"/>
              </a:rPr>
              <a:t>메인에</a:t>
            </a: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 원두의 특별함을 간략하게 소개하고 배너 삽입</a:t>
            </a:r>
          </a:p>
          <a:p>
            <a:pPr>
              <a:lnSpc>
                <a:spcPts val="2400"/>
              </a:lnSpc>
            </a:pPr>
            <a:r>
              <a:rPr lang="en-US" altLang="ko-KR" dirty="0">
                <a:latin typeface="프리젠테이션 2 ExtraLight" pitchFamily="2" charset="-127"/>
                <a:ea typeface="프리젠테이션 2 ExtraLight" pitchFamily="2" charset="-127"/>
              </a:rPr>
              <a:t>E-SHOP</a:t>
            </a: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은 클릭하자마자 접속할 수 있도록 불필요한 링크 구조 변경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2875F63-73CB-478D-2208-0FA0A9FD7CFB}"/>
              </a:ext>
            </a:extLst>
          </p:cNvPr>
          <p:cNvSpPr txBox="1"/>
          <p:nvPr/>
        </p:nvSpPr>
        <p:spPr>
          <a:xfrm>
            <a:off x="7736728" y="4107084"/>
            <a:ext cx="1732205" cy="338554"/>
          </a:xfrm>
          <a:prstGeom prst="rect">
            <a:avLst/>
          </a:prstGeom>
          <a:noFill/>
        </p:spPr>
        <p:txBody>
          <a:bodyPr wrap="none" lIns="0" tIns="0" bIns="0" rtlCol="0">
            <a:spAutoFit/>
          </a:bodyPr>
          <a:lstStyle/>
          <a:p>
            <a:r>
              <a:rPr lang="ko-KR" altLang="en-US" sz="2200" dirty="0">
                <a:solidFill>
                  <a:srgbClr val="E80A4D"/>
                </a:solidFill>
                <a:latin typeface="프리젠테이션 5 Medium" pitchFamily="2" charset="-127"/>
                <a:ea typeface="프리젠테이션 5 Medium" pitchFamily="2" charset="-127"/>
              </a:rPr>
              <a:t>브랜드 정보</a:t>
            </a:r>
            <a:r>
              <a:rPr lang="en-US" altLang="ko-KR" sz="2200" dirty="0">
                <a:solidFill>
                  <a:srgbClr val="E80A4D"/>
                </a:solidFill>
                <a:latin typeface="프리젠테이션 5 Medium" pitchFamily="2" charset="-127"/>
                <a:ea typeface="프리젠테이션 5 Medium" pitchFamily="2" charset="-127"/>
              </a:rPr>
              <a:t>/</a:t>
            </a:r>
            <a:r>
              <a:rPr lang="ko-KR" altLang="en-US" sz="2200" dirty="0">
                <a:solidFill>
                  <a:srgbClr val="E80A4D"/>
                </a:solidFill>
                <a:latin typeface="프리젠테이션 5 Medium" pitchFamily="2" charset="-127"/>
                <a:ea typeface="프리젠테이션 5 Medium" pitchFamily="2" charset="-127"/>
              </a:rPr>
              <a:t>메뉴</a:t>
            </a:r>
            <a:endParaRPr lang="en-US" altLang="ko-KR" sz="2200" dirty="0">
              <a:solidFill>
                <a:srgbClr val="E80A4D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D91881F-FF2D-C759-275A-9965BD1E5A30}"/>
              </a:ext>
            </a:extLst>
          </p:cNvPr>
          <p:cNvSpPr txBox="1"/>
          <p:nvPr/>
        </p:nvSpPr>
        <p:spPr>
          <a:xfrm>
            <a:off x="7559467" y="4501407"/>
            <a:ext cx="2239200" cy="1917769"/>
          </a:xfrm>
          <a:prstGeom prst="rect">
            <a:avLst/>
          </a:prstGeom>
          <a:noFill/>
        </p:spPr>
        <p:txBody>
          <a:bodyPr wrap="square" lIns="180000" rIns="180000" rtlCol="0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이미지와 폰트를 한 톤으로 일관성 있게 정리하여 사용자가 원하는 정보를 쉽게 캐치할 수 있는 직관적인 페이지 완성</a:t>
            </a:r>
          </a:p>
          <a:p>
            <a:pPr>
              <a:lnSpc>
                <a:spcPts val="2400"/>
              </a:lnSpc>
            </a:pPr>
            <a:endParaRPr lang="ko-KR" altLang="en-US" dirty="0">
              <a:latin typeface="프리젠테이션 2 ExtraLight" pitchFamily="2" charset="-127"/>
              <a:ea typeface="프리젠테이션 2 ExtraLight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375B09E-F155-F215-FD71-84427D944D34}"/>
              </a:ext>
            </a:extLst>
          </p:cNvPr>
          <p:cNvSpPr txBox="1"/>
          <p:nvPr/>
        </p:nvSpPr>
        <p:spPr>
          <a:xfrm>
            <a:off x="9992392" y="4107084"/>
            <a:ext cx="1414811" cy="338554"/>
          </a:xfrm>
          <a:prstGeom prst="rect">
            <a:avLst/>
          </a:prstGeom>
          <a:noFill/>
        </p:spPr>
        <p:txBody>
          <a:bodyPr wrap="none" lIns="0" tIns="0" bIns="0" rtlCol="0">
            <a:spAutoFit/>
          </a:bodyPr>
          <a:lstStyle/>
          <a:p>
            <a:r>
              <a:rPr lang="ko-KR" altLang="en-US" sz="2200" dirty="0">
                <a:solidFill>
                  <a:srgbClr val="E80A4D"/>
                </a:solidFill>
                <a:latin typeface="프리젠테이션 5 Medium" pitchFamily="2" charset="-127"/>
                <a:ea typeface="프리젠테이션 5 Medium" pitchFamily="2" charset="-127"/>
              </a:rPr>
              <a:t>사이트 안정성</a:t>
            </a:r>
            <a:endParaRPr lang="en-US" altLang="ko-KR" sz="2200" dirty="0">
              <a:solidFill>
                <a:srgbClr val="E80A4D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6213B5F-C000-458E-C4D3-2FB8533AC259}"/>
              </a:ext>
            </a:extLst>
          </p:cNvPr>
          <p:cNvSpPr txBox="1"/>
          <p:nvPr/>
        </p:nvSpPr>
        <p:spPr>
          <a:xfrm>
            <a:off x="9815131" y="4501407"/>
            <a:ext cx="2239200" cy="994439"/>
          </a:xfrm>
          <a:prstGeom prst="rect">
            <a:avLst/>
          </a:prstGeom>
          <a:noFill/>
        </p:spPr>
        <p:txBody>
          <a:bodyPr wrap="square" lIns="180000" rIns="180000" rtlCol="0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홈페이지를 리디자인</a:t>
            </a:r>
            <a:endParaRPr lang="en-US" altLang="ko-KR" dirty="0">
              <a:latin typeface="프리젠테이션 2 ExtraLight" pitchFamily="2" charset="-127"/>
              <a:ea typeface="프리젠테이션 2 ExtraLight" pitchFamily="2" charset="-127"/>
            </a:endParaRPr>
          </a:p>
          <a:p>
            <a:pPr>
              <a:lnSpc>
                <a:spcPts val="2400"/>
              </a:lnSpc>
            </a:pP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하면서 안정성을 검토</a:t>
            </a:r>
            <a:endParaRPr lang="en-US" altLang="ko-KR" dirty="0">
              <a:latin typeface="프리젠테이션 2 ExtraLight" pitchFamily="2" charset="-127"/>
              <a:ea typeface="프리젠테이션 2 ExtraLight" pitchFamily="2" charset="-127"/>
            </a:endParaRPr>
          </a:p>
          <a:p>
            <a:pPr>
              <a:lnSpc>
                <a:spcPts val="2400"/>
              </a:lnSpc>
            </a:pPr>
            <a:r>
              <a:rPr lang="ko-KR" altLang="en-US" dirty="0">
                <a:latin typeface="프리젠테이션 2 ExtraLight" pitchFamily="2" charset="-127"/>
                <a:ea typeface="프리젠테이션 2 ExtraLight" pitchFamily="2" charset="-127"/>
              </a:rPr>
              <a:t>하고 오류가 없게 개발</a:t>
            </a:r>
          </a:p>
        </p:txBody>
      </p:sp>
      <p:pic>
        <p:nvPicPr>
          <p:cNvPr id="76" name="내용 개체 틀 8">
            <a:extLst>
              <a:ext uri="{FF2B5EF4-FFF2-40B4-BE49-F238E27FC236}">
                <a16:creationId xmlns:a16="http://schemas.microsoft.com/office/drawing/2014/main" id="{BC59C782-B8E8-9FDC-36F9-2A52922D67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87" y="5692096"/>
            <a:ext cx="880436" cy="616904"/>
          </a:xfrm>
        </p:spPr>
      </p:pic>
      <p:sp>
        <p:nvSpPr>
          <p:cNvPr id="77" name="사각형: 둥근 한쪽 모서리 76">
            <a:extLst>
              <a:ext uri="{FF2B5EF4-FFF2-40B4-BE49-F238E27FC236}">
                <a16:creationId xmlns:a16="http://schemas.microsoft.com/office/drawing/2014/main" id="{A57E736A-A871-F688-A578-37A5DC46EA5C}"/>
              </a:ext>
            </a:extLst>
          </p:cNvPr>
          <p:cNvSpPr/>
          <p:nvPr/>
        </p:nvSpPr>
        <p:spPr>
          <a:xfrm>
            <a:off x="3243560" y="3215486"/>
            <a:ext cx="831610" cy="574479"/>
          </a:xfrm>
          <a:prstGeom prst="round1Rect">
            <a:avLst>
              <a:gd name="adj" fmla="val 0"/>
            </a:avLst>
          </a:prstGeom>
          <a:solidFill>
            <a:srgbClr val="E80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ko-KR" altLang="en-US" sz="2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684CAB-9414-7388-CE94-5612168F40E7}"/>
              </a:ext>
            </a:extLst>
          </p:cNvPr>
          <p:cNvSpPr txBox="1"/>
          <p:nvPr/>
        </p:nvSpPr>
        <p:spPr>
          <a:xfrm>
            <a:off x="3285429" y="3252655"/>
            <a:ext cx="7617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해결</a:t>
            </a:r>
            <a:endParaRPr lang="ko-KR" altLang="en-US" sz="2600" dirty="0">
              <a:solidFill>
                <a:schemeClr val="bg1"/>
              </a:solidFill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0AA5604C-6E20-9CFB-5F37-830A340652F2}"/>
              </a:ext>
            </a:extLst>
          </p:cNvPr>
          <p:cNvCxnSpPr>
            <a:cxnSpLocks/>
          </p:cNvCxnSpPr>
          <p:nvPr/>
        </p:nvCxnSpPr>
        <p:spPr>
          <a:xfrm>
            <a:off x="7554373" y="4149965"/>
            <a:ext cx="0" cy="2157816"/>
          </a:xfrm>
          <a:prstGeom prst="line">
            <a:avLst/>
          </a:prstGeom>
          <a:ln>
            <a:solidFill>
              <a:srgbClr val="CCBEA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B83AB6CB-0E7F-8F90-AE11-059C05B80915}"/>
              </a:ext>
            </a:extLst>
          </p:cNvPr>
          <p:cNvCxnSpPr>
            <a:cxnSpLocks/>
          </p:cNvCxnSpPr>
          <p:nvPr/>
        </p:nvCxnSpPr>
        <p:spPr>
          <a:xfrm>
            <a:off x="9798667" y="4149965"/>
            <a:ext cx="0" cy="2157816"/>
          </a:xfrm>
          <a:prstGeom prst="line">
            <a:avLst/>
          </a:prstGeom>
          <a:ln>
            <a:solidFill>
              <a:srgbClr val="CCBEA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3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</TotalTime>
  <Words>1185</Words>
  <Application>Microsoft Office PowerPoint</Application>
  <PresentationFormat>와이드스크린</PresentationFormat>
  <Paragraphs>161</Paragraphs>
  <Slides>14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14</vt:i4>
      </vt:variant>
    </vt:vector>
  </HeadingPairs>
  <TitlesOfParts>
    <vt:vector size="26" baseType="lpstr">
      <vt:lpstr>Pretendard ExtraBold</vt:lpstr>
      <vt:lpstr>Pretendard Light</vt:lpstr>
      <vt:lpstr>Pretendard Medium</vt:lpstr>
      <vt:lpstr>Pretendard SemiBold</vt:lpstr>
      <vt:lpstr>맑은 고딕</vt:lpstr>
      <vt:lpstr>프리젠테이션 2 ExtraLight</vt:lpstr>
      <vt:lpstr>프리젠테이션 4 Regular</vt:lpstr>
      <vt:lpstr>프리젠테이션 5 Medium</vt:lpstr>
      <vt:lpstr>프리젠테이션 6 SemiBold</vt:lpstr>
      <vt:lpstr>프리젠테이션 7 Bold</vt:lpstr>
      <vt:lpstr>Arial</vt:lpstr>
      <vt:lpstr>Office 테마</vt:lpstr>
      <vt:lpstr>PowerPoint 프레젠테이션</vt:lpstr>
      <vt:lpstr>폴 바셋 커피</vt:lpstr>
      <vt:lpstr>시장조사</vt:lpstr>
      <vt:lpstr>PowerPoint 프레젠테이션</vt:lpstr>
      <vt:lpstr>PowerPoint 프레젠테이션</vt:lpstr>
      <vt:lpstr>페르소나</vt:lpstr>
      <vt:lpstr>페르소나</vt:lpstr>
      <vt:lpstr>페르소나 시나리오</vt:lpstr>
      <vt:lpstr>사용자 니즈 도출</vt:lpstr>
      <vt:lpstr>사용자 니즈 개선비교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서비스경험디자인 시나리오개발</dc:title>
  <dc:creator>G</dc:creator>
  <cp:lastModifiedBy>G</cp:lastModifiedBy>
  <cp:revision>13</cp:revision>
  <dcterms:created xsi:type="dcterms:W3CDTF">2024-04-29T00:36:15Z</dcterms:created>
  <dcterms:modified xsi:type="dcterms:W3CDTF">2024-08-21T06:33:38Z</dcterms:modified>
</cp:coreProperties>
</file>